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71" r:id="rId2"/>
    <p:sldId id="270" r:id="rId3"/>
    <p:sldId id="274" r:id="rId4"/>
    <p:sldId id="291" r:id="rId5"/>
    <p:sldId id="304" r:id="rId6"/>
    <p:sldId id="303" r:id="rId7"/>
    <p:sldId id="299" r:id="rId8"/>
    <p:sldId id="305" r:id="rId9"/>
    <p:sldId id="306" r:id="rId10"/>
    <p:sldId id="290" r:id="rId11"/>
    <p:sldId id="275" r:id="rId12"/>
    <p:sldId id="296" r:id="rId13"/>
    <p:sldId id="298" r:id="rId14"/>
    <p:sldId id="289" r:id="rId15"/>
    <p:sldId id="308" r:id="rId16"/>
    <p:sldId id="278" r:id="rId17"/>
    <p:sldId id="273" r:id="rId18"/>
    <p:sldId id="265" r:id="rId19"/>
    <p:sldId id="264" r:id="rId20"/>
    <p:sldId id="300" r:id="rId21"/>
    <p:sldId id="293" r:id="rId22"/>
    <p:sldId id="279" r:id="rId23"/>
    <p:sldId id="302" r:id="rId24"/>
    <p:sldId id="282" r:id="rId25"/>
    <p:sldId id="284" r:id="rId26"/>
    <p:sldId id="283" r:id="rId27"/>
    <p:sldId id="286" r:id="rId28"/>
    <p:sldId id="285" r:id="rId29"/>
    <p:sldId id="309" r:id="rId30"/>
    <p:sldId id="310" r:id="rId31"/>
  </p:sldIdLst>
  <p:sldSz cx="12192000" cy="6858000"/>
  <p:notesSz cx="6858000" cy="9144000"/>
  <p:embeddedFontLst>
    <p:embeddedFont>
      <p:font typeface="Spoqa Han Sans Neo Medium" pitchFamily="50" charset="-128"/>
      <p:regular r:id="rId33"/>
    </p:embeddedFont>
    <p:embeddedFont>
      <p:font typeface="Spoqa Han Sans Neo" panose="020B0500000000000000" pitchFamily="34" charset="-128"/>
      <p:regular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Josefin Sans" pitchFamily="2" charset="0"/>
      <p:regular r:id="rId37"/>
      <p:bold r:id="rId38"/>
      <p:boldItalic r:id="rId39"/>
    </p:embeddedFont>
    <p:embeddedFont>
      <p:font typeface="Spoqa Han Sans Neo Bold" panose="020B0800000000000000" pitchFamily="34" charset="-128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BE5108"/>
    <a:srgbClr val="282828"/>
    <a:srgbClr val="0264D0"/>
    <a:srgbClr val="0264CF"/>
    <a:srgbClr val="FFFFFF"/>
    <a:srgbClr val="767171"/>
    <a:srgbClr val="0E63CC"/>
    <a:srgbClr val="F5F4F2"/>
    <a:srgbClr val="02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5" autoAdjust="0"/>
    <p:restoredTop sz="87407" autoAdjust="0"/>
  </p:normalViewPr>
  <p:slideViewPr>
    <p:cSldViewPr snapToGrid="0">
      <p:cViewPr varScale="1">
        <p:scale>
          <a:sx n="76" d="100"/>
          <a:sy n="76" d="100"/>
        </p:scale>
        <p:origin x="13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F14C1-7AD3-403F-9D76-6BDC77E57825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AF88F-1836-40E0-8D42-A9A8BE71C3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02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 </a:t>
            </a:r>
            <a:r>
              <a:rPr lang="en-US" altLang="ko-KR" dirty="0"/>
              <a:t>C206</a:t>
            </a:r>
            <a:r>
              <a:rPr lang="ko-KR" altLang="en-US" dirty="0"/>
              <a:t>팀</a:t>
            </a:r>
            <a:r>
              <a:rPr lang="en-US" altLang="ko-KR" baseline="0" dirty="0"/>
              <a:t> T:LENS </a:t>
            </a:r>
            <a:r>
              <a:rPr lang="ko-KR" altLang="en-US" baseline="0" dirty="0"/>
              <a:t>기획 발표를 맡게 된 이광용입니다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68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니즈들을 파악하는 과정에서</a:t>
            </a:r>
            <a:r>
              <a:rPr lang="en-US" altLang="ko-KR" dirty="0"/>
              <a:t>, </a:t>
            </a:r>
            <a:r>
              <a:rPr lang="ko-KR" altLang="en-US" dirty="0"/>
              <a:t>저희는 다음의 세가지 필요성을 고려할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35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첫번째로 고려된 문제점은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대형 인터넷 포털 사이트가 여론 형성에 지배적인 영향력을 행사한다는 점입니다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871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한국언론진흥재단에서 제공한 </a:t>
            </a:r>
            <a:r>
              <a:rPr lang="en-US" altLang="ko-KR" dirty="0"/>
              <a:t>2022</a:t>
            </a:r>
            <a:r>
              <a:rPr lang="ko-KR" altLang="en-US" dirty="0"/>
              <a:t>년 연령대별 인터넷 포털 사이트별 뉴스 이용률에 대한 통계자료입니다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대부터 </a:t>
            </a:r>
            <a:r>
              <a:rPr lang="en-US" altLang="ko-KR" dirty="0"/>
              <a:t>60</a:t>
            </a:r>
            <a:r>
              <a:rPr lang="ko-KR" altLang="en-US" dirty="0"/>
              <a:t>대에 걸쳐</a:t>
            </a:r>
            <a:r>
              <a:rPr lang="en-US" altLang="ko-KR" dirty="0"/>
              <a:t>, </a:t>
            </a:r>
            <a:r>
              <a:rPr lang="ko-KR" altLang="en-US" dirty="0"/>
              <a:t>대형 인터넷 포털 사이트의 이용률이 </a:t>
            </a:r>
            <a:r>
              <a:rPr lang="en-US" altLang="ko-KR" dirty="0"/>
              <a:t>80%</a:t>
            </a:r>
            <a:r>
              <a:rPr lang="ko-KR" altLang="en-US" dirty="0"/>
              <a:t>를 상회하였고 특히 </a:t>
            </a:r>
            <a:r>
              <a:rPr lang="en-US" altLang="ko-KR" dirty="0"/>
              <a:t>N</a:t>
            </a:r>
            <a:r>
              <a:rPr lang="ko-KR" altLang="en-US" dirty="0"/>
              <a:t>사의 이용률이 압도적이었습니다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715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대중들의 인터넷 포털에 대한 신뢰도가 텔레비전 뉴스 다음으로 높다는 것을 확인할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aseline="0" dirty="0"/>
              <a:t>앞선 두 통계를 통해 뉴스 전달 매체 중에 대형 인터넷 포털을 통한 뉴스가 사람들이 가장 쉽게 접근하고 이용하는 매체임을 확인할 수 있었습니다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r>
              <a:rPr lang="ko-KR" altLang="en-US" dirty="0"/>
              <a:t>하지만 그만큼</a:t>
            </a:r>
            <a:r>
              <a:rPr lang="ko-KR" altLang="en-US" baseline="0" dirty="0"/>
              <a:t> 우려되는 점이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906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그것은 바로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포털 사이트의 뉴스는 </a:t>
            </a:r>
            <a:r>
              <a:rPr lang="ko-KR" altLang="en-US" dirty="0"/>
              <a:t>인링크 방식으로 작동하기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인링크와 아웃링크라는 단어가 생소하신 분들도 계실 텐데요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인링크는 네이버</a:t>
            </a:r>
            <a:r>
              <a:rPr lang="en-US" altLang="ko-KR" dirty="0"/>
              <a:t>, </a:t>
            </a:r>
            <a:r>
              <a:rPr lang="ko-KR" altLang="en-US" dirty="0"/>
              <a:t>다음 같은 포털이나 검색엔진이 뉴스 본문을 포털 안에서 보여주는 것이고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반면에 </a:t>
            </a:r>
            <a:r>
              <a:rPr lang="ko-KR" altLang="en-US" dirty="0"/>
              <a:t>아웃링크는 뉴스 본문을 언론사 사이트에서 직접</a:t>
            </a:r>
            <a:r>
              <a:rPr lang="en-US" altLang="ko-KR" dirty="0"/>
              <a:t> </a:t>
            </a:r>
            <a:r>
              <a:rPr lang="ko-KR" altLang="en-US" dirty="0"/>
              <a:t>보여주는 것을 의미합니다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37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ko-KR" altLang="en-US" dirty="0"/>
              <a:t>인링크 방식으로 작동되는 포털사이트로 인해</a:t>
            </a:r>
            <a:r>
              <a:rPr lang="en-US" altLang="ko-KR" dirty="0"/>
              <a:t> </a:t>
            </a:r>
            <a:r>
              <a:rPr lang="ko-KR" altLang="en-US" dirty="0"/>
              <a:t>언론사</a:t>
            </a:r>
            <a:r>
              <a:rPr lang="ko-KR" altLang="en-US" baseline="0" dirty="0"/>
              <a:t> 홈페이지의 이용률은 현저히 저하되었고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포털사이트는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언론 위의 언론</a:t>
            </a:r>
            <a:r>
              <a:rPr lang="en-US" altLang="ko-KR" baseline="0" dirty="0"/>
              <a:t>’</a:t>
            </a:r>
            <a:r>
              <a:rPr lang="ko-KR" altLang="en-US" baseline="0" dirty="0"/>
              <a:t>으로 군림하며 사실상 뉴스 편집권을 독점하는 체제로 전환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저희는 이러한 문제점을 개선하고자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뉴스 기사를 클릭하면 바로 해당 언론사의 페이지로 연결되는 아웃링크 방식을 채택하게 되었습니다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639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 고려된 문제점은 뉴스 댓글이 객관적인 정보 전달에 미치는 영향입니다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88%</a:t>
            </a:r>
            <a:r>
              <a:rPr lang="ko-KR" altLang="en-US" dirty="0"/>
              <a:t>의 사람들이 뉴스 기사를 볼 때 댓글도 같이 읽으며</a:t>
            </a:r>
            <a:r>
              <a:rPr lang="en-US" altLang="ko-KR" dirty="0"/>
              <a:t>, </a:t>
            </a:r>
            <a:r>
              <a:rPr lang="ko-KR" altLang="en-US" dirty="0"/>
              <a:t>댓글이 독자의 생각에 영향을 준다는 의견</a:t>
            </a:r>
            <a:r>
              <a:rPr lang="ko-KR" altLang="en-US" baseline="0" dirty="0"/>
              <a:t> 또한</a:t>
            </a:r>
            <a:r>
              <a:rPr lang="ko-KR" altLang="en-US" dirty="0"/>
              <a:t> </a:t>
            </a:r>
            <a:r>
              <a:rPr lang="en-US" altLang="ko-KR" dirty="0"/>
              <a:t>55%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저희는 포털 사이트별로 다르게 나타나는 성향 및 특정 세력의 댓글 어뷰징을 막기 위해 댓글 기능 자체를 배제하기로 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002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여러 논의 끝에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저희는 트렌드</a:t>
            </a:r>
            <a:r>
              <a:rPr lang="ko-KR" altLang="en-US" dirty="0"/>
              <a:t>를 렌즈로 자세히 들여다본다는 의미에서 트렌드와 렌즈의 합성어인 트렌즈를 기획하게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열심히 소식을 물어다주는 저희의 마스코트 펠리가 열심히 날갯짓을 하고있는 모습을 보실 수 있습니다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655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크게 </a:t>
            </a:r>
            <a:r>
              <a:rPr lang="en-US" altLang="ko-KR" dirty="0"/>
              <a:t>3</a:t>
            </a:r>
            <a:r>
              <a:rPr lang="ko-KR" altLang="en-US" dirty="0"/>
              <a:t>가지 메인기능이 있습니다</a:t>
            </a:r>
            <a:r>
              <a:rPr lang="en-US" altLang="ko-KR" dirty="0"/>
              <a:t>. </a:t>
            </a:r>
            <a:r>
              <a:rPr lang="ko-KR" altLang="en-US" dirty="0"/>
              <a:t>첫 번째로 가치 중립적 정보 제공</a:t>
            </a:r>
            <a:r>
              <a:rPr lang="en-US" altLang="ko-KR" dirty="0"/>
              <a:t>, </a:t>
            </a:r>
            <a:r>
              <a:rPr lang="ko-KR" altLang="en-US" dirty="0"/>
              <a:t>두 번째</a:t>
            </a:r>
            <a:r>
              <a:rPr lang="ko-KR" altLang="en-US" baseline="0" dirty="0"/>
              <a:t> </a:t>
            </a:r>
            <a:r>
              <a:rPr lang="ko-KR" altLang="en-US" dirty="0"/>
              <a:t>뉴스 트랜드 분석 및 시각화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마지막으로 기사 작성 패턴 분석 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153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특히 저희</a:t>
            </a:r>
            <a:r>
              <a:rPr lang="ko-KR" altLang="en-US" baseline="0" dirty="0"/>
              <a:t> 서비스는</a:t>
            </a:r>
            <a:r>
              <a:rPr lang="en-US" altLang="ko-KR" dirty="0"/>
              <a:t> </a:t>
            </a:r>
            <a:r>
              <a:rPr lang="ko-KR" altLang="en-US" dirty="0"/>
              <a:t>워드 클라우드 및 차트와 트리맵과 같은 시각화 도구를 활용하여 최근 기사들에 대한 통계 및 이슈를 사용자 친화적으로 표현할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44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목차입니다</a:t>
            </a:r>
            <a:r>
              <a:rPr lang="en-US" altLang="ko-KR" dirty="0"/>
              <a:t>. </a:t>
            </a:r>
            <a:r>
              <a:rPr lang="ko-KR" altLang="en-US" dirty="0"/>
              <a:t>기획 의도</a:t>
            </a:r>
            <a:r>
              <a:rPr lang="en-US" altLang="ko-KR" dirty="0"/>
              <a:t>, </a:t>
            </a:r>
            <a:r>
              <a:rPr lang="ko-KR" altLang="en-US" dirty="0"/>
              <a:t>주제 선정</a:t>
            </a:r>
            <a:r>
              <a:rPr lang="en-US" altLang="ko-KR" dirty="0"/>
              <a:t>, </a:t>
            </a:r>
            <a:r>
              <a:rPr lang="ko-KR" altLang="en-US" dirty="0"/>
              <a:t>서비스 소개</a:t>
            </a:r>
            <a:r>
              <a:rPr lang="en-US" altLang="ko-KR" dirty="0"/>
              <a:t>, </a:t>
            </a:r>
            <a:r>
              <a:rPr lang="ko-KR" altLang="en-US" dirty="0"/>
              <a:t>설계 문서 순서대로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380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화면과 같이 </a:t>
            </a:r>
            <a:r>
              <a:rPr lang="ko-KR" altLang="en-US" baseline="0" dirty="0"/>
              <a:t>지역별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기업별 등 다양한 분류를 통한 트랜드 분석과 그에 해당하는 뉴스 기사를 제공하고자 합니다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685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전문가 리뷰를 통해서</a:t>
            </a:r>
            <a:r>
              <a:rPr lang="ko-KR" altLang="en-US" baseline="0" dirty="0"/>
              <a:t> 뉴스트랜드분석이 빅데이터 분산이라는 도메인에 적합하다는 것을 알 수 있었고 </a:t>
            </a:r>
            <a:endParaRPr lang="en-US" altLang="ko-KR" baseline="0" dirty="0"/>
          </a:p>
          <a:p>
            <a:r>
              <a:rPr lang="ko-KR" altLang="en-US" baseline="0" dirty="0"/>
              <a:t>데이터 플로우에 한 축을 담당하는 스파크와 카프카의 역할에 대해 조언을 받았고 이를 참조하여 아키텍처 설계를 진행했습니다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96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아키텍처 설계입니다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878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 분산 처</a:t>
            </a:r>
            <a:r>
              <a:rPr lang="ko-KR" altLang="en-US" baseline="0" dirty="0"/>
              <a:t>리 과정에 대해서는 좀 더 자세히 설명 드리겠습니다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먼저 각종 언론사와 </a:t>
            </a:r>
            <a:r>
              <a:rPr lang="en-US" altLang="ko-KR" baseline="0" dirty="0"/>
              <a:t>RSS</a:t>
            </a:r>
            <a:r>
              <a:rPr lang="ko-KR" altLang="en-US" baseline="0" dirty="0"/>
              <a:t>서비스의 데이터를 </a:t>
            </a:r>
            <a:r>
              <a:rPr lang="en-US" altLang="ko-KR" baseline="0" dirty="0"/>
              <a:t>Jsoup</a:t>
            </a:r>
            <a:r>
              <a:rPr lang="ko-KR" altLang="en-US" baseline="0" dirty="0"/>
              <a:t>을 통해 크롤링을 합니다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그런데 </a:t>
            </a:r>
            <a:r>
              <a:rPr lang="ko-KR" altLang="en-US" dirty="0"/>
              <a:t>실시간 및 대량으로 발생하는 뉴스데이터를 바로 </a:t>
            </a:r>
            <a:r>
              <a:rPr lang="en-US" altLang="ko-KR" dirty="0"/>
              <a:t>HDFS</a:t>
            </a:r>
            <a:r>
              <a:rPr lang="ko-KR" altLang="en-US" dirty="0"/>
              <a:t>에 저장할 경우 파일의 수가 기하급수적으로 늘어나 관리노드와 병렬처리의 효율성이 크게 떨어집니다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그래서</a:t>
            </a:r>
            <a:r>
              <a:rPr lang="ko-KR" altLang="en-US" dirty="0"/>
              <a:t> </a:t>
            </a:r>
            <a:r>
              <a:rPr lang="en-US" altLang="ko-KR" dirty="0"/>
              <a:t>kafka</a:t>
            </a:r>
            <a:r>
              <a:rPr lang="ko-KR" altLang="en-US" dirty="0"/>
              <a:t>를</a:t>
            </a:r>
            <a:r>
              <a:rPr lang="ko-KR" altLang="en-US" baseline="0" dirty="0"/>
              <a:t> 도입해서</a:t>
            </a:r>
            <a:r>
              <a:rPr lang="ko-KR" altLang="en-US" dirty="0"/>
              <a:t> 데이터 전체를 버퍼링 처리함으로써 이러한 문제를</a:t>
            </a:r>
            <a:r>
              <a:rPr lang="ko-KR" altLang="en-US" baseline="0" dirty="0"/>
              <a:t> </a:t>
            </a:r>
            <a:r>
              <a:rPr lang="ko-KR" altLang="en-US" dirty="0"/>
              <a:t>해결하고 안정적인 데이터 수집이 가능하도록 할 것입니다</a:t>
            </a:r>
            <a:r>
              <a:rPr lang="en-US" altLang="ko-KR" dirty="0"/>
              <a:t>. </a:t>
            </a:r>
            <a:r>
              <a:rPr lang="ko-KR" altLang="en-US" dirty="0"/>
              <a:t>다음으로 </a:t>
            </a:r>
            <a:r>
              <a:rPr lang="en-US" altLang="ko-KR" dirty="0"/>
              <a:t>Spark</a:t>
            </a:r>
            <a:r>
              <a:rPr lang="ko-KR" altLang="en-US" dirty="0"/>
              <a:t>를 통해 데이터 처리를 하고 </a:t>
            </a:r>
            <a:r>
              <a:rPr lang="en-US" altLang="ko-KR" dirty="0"/>
              <a:t>HDFS</a:t>
            </a:r>
            <a:r>
              <a:rPr lang="ko-KR" altLang="en-US" dirty="0"/>
              <a:t>에 데이터를 적재시키는 흐름으로 구성했습니다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29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306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설계서입니다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227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576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한국언론진흥재단과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한국저작권보호원에 뉴스 크롤링과 관련된 저작권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침해 여부에 대해 문의할 수 있었고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같이 기사의 제목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썸네일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링크에 한정해서는 교육 목적에 한해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 없다는 답변을 받을 수 있었습니다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기사 내용 요약의 경우 단순 축약 혹은 발췌의 경우 침해 소지가 있기 때문에 기사 내용을 기반으로 새로운 내용을 작성하는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요약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방식으로 적용할 계획입니다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316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</a:t>
            </a:r>
            <a:r>
              <a:rPr lang="en-US" altLang="ko-KR" dirty="0"/>
              <a:t>C206</a:t>
            </a:r>
            <a:r>
              <a:rPr lang="ko-KR" altLang="en-US" dirty="0"/>
              <a:t>팀 트렌즈</a:t>
            </a:r>
            <a:r>
              <a:rPr lang="ko-KR" altLang="en-US" baseline="0" dirty="0"/>
              <a:t>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감사합니다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454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952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본격적인 소개에 앞서</a:t>
            </a:r>
            <a:r>
              <a:rPr lang="en-US" altLang="ko-KR" dirty="0"/>
              <a:t>, </a:t>
            </a:r>
            <a:r>
              <a:rPr lang="ko-KR" altLang="en-US" dirty="0"/>
              <a:t>저희</a:t>
            </a:r>
            <a:r>
              <a:rPr lang="ko-KR" altLang="en-US" baseline="0" dirty="0"/>
              <a:t> 팀은 특화 도메인으로 빅데이터 분산을 선택했습니다</a:t>
            </a:r>
            <a:r>
              <a:rPr lang="en-US" altLang="ko-KR" baseline="0" dirty="0"/>
              <a:t>.</a:t>
            </a:r>
            <a:br>
              <a:rPr lang="en-US" altLang="ko-KR" baseline="0" dirty="0"/>
            </a:br>
            <a:r>
              <a:rPr lang="ko-KR" altLang="en-US" baseline="0" dirty="0"/>
              <a:t>빅데이터 분석이란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데이터베이스 관리 도구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시스템의 능력을 넘어 대량의 정형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비정형 데이터를 분석하여 유의미한 가치를 추출하고 결과를 분석하는 기술입니다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895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4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프로젝트에 적합한 데이터를 결정하기 위해</a:t>
            </a:r>
            <a:r>
              <a:rPr lang="en-US" altLang="ko-KR" dirty="0"/>
              <a:t>, </a:t>
            </a:r>
            <a:r>
              <a:rPr lang="ko-KR" altLang="en-US" dirty="0"/>
              <a:t>데이터의 실시간성</a:t>
            </a:r>
            <a:r>
              <a:rPr lang="en-US" altLang="ko-KR" dirty="0"/>
              <a:t>, </a:t>
            </a:r>
            <a:r>
              <a:rPr lang="ko-KR" altLang="en-US" dirty="0"/>
              <a:t>유의미한 정보 도출</a:t>
            </a:r>
            <a:r>
              <a:rPr lang="en-US" altLang="ko-KR" dirty="0"/>
              <a:t>, </a:t>
            </a:r>
            <a:r>
              <a:rPr lang="ko-KR" altLang="en-US" dirty="0"/>
              <a:t>기존 서비스와의</a:t>
            </a:r>
            <a:r>
              <a:rPr lang="ko-KR" altLang="en-US" baseline="0" dirty="0"/>
              <a:t> </a:t>
            </a:r>
            <a:r>
              <a:rPr lang="ko-KR" altLang="en-US" dirty="0"/>
              <a:t>차별성을 고려했고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 기준들에 모두 부합하는 뉴스</a:t>
            </a:r>
            <a:r>
              <a:rPr lang="ko-KR" altLang="en-US" baseline="0" dirty="0"/>
              <a:t> 기사를 데이터로 결정할 수 있었습니다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25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첫 댓글의 중요성</a:t>
            </a:r>
            <a:r>
              <a:rPr lang="en-US" altLang="ko-KR" dirty="0"/>
              <a:t>“</a:t>
            </a:r>
            <a:r>
              <a:rPr lang="en-US" altLang="ko-KR" baseline="0" dirty="0"/>
              <a:t> </a:t>
            </a:r>
            <a:r>
              <a:rPr lang="ko-KR" altLang="en-US" baseline="0" dirty="0"/>
              <a:t>많이 들어 보셨죠</a:t>
            </a:r>
            <a:r>
              <a:rPr lang="en-US" altLang="ko-KR" baseline="0" dirty="0"/>
              <a:t>?</a:t>
            </a:r>
            <a:r>
              <a:rPr lang="en-US" altLang="ko-KR" dirty="0"/>
              <a:t> </a:t>
            </a:r>
            <a:r>
              <a:rPr lang="ko-KR" altLang="en-US" dirty="0"/>
              <a:t>첫 댓글이 해당 글의 여론을 형성한다고 해서 나온 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345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ko-KR" altLang="en-US" baseline="0" dirty="0"/>
              <a:t> 이런 사실을 이용해서</a:t>
            </a:r>
            <a:r>
              <a:rPr lang="ko-KR" altLang="en-US" dirty="0"/>
              <a:t> 대형 포탈사이트 뉴스의 댓글 창은 대부분 소통보단 각자의 목적을 관철하기 위한</a:t>
            </a:r>
            <a:r>
              <a:rPr lang="en-US" altLang="ko-KR" baseline="0" dirty="0"/>
              <a:t> </a:t>
            </a:r>
            <a:r>
              <a:rPr lang="ko-KR" altLang="en-US" baseline="0" dirty="0"/>
              <a:t>댓글 부대들로</a:t>
            </a:r>
            <a:r>
              <a:rPr lang="en-US" altLang="ko-KR" baseline="0" dirty="0"/>
              <a:t> </a:t>
            </a:r>
            <a:r>
              <a:rPr lang="ko-KR" altLang="en-US" dirty="0"/>
              <a:t>눈살을 찌푸리게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65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실시간 검색어가 폐지된 현재</a:t>
            </a:r>
            <a:r>
              <a:rPr lang="en-US" altLang="ko-KR" dirty="0"/>
              <a:t>, </a:t>
            </a:r>
            <a:r>
              <a:rPr lang="ko-KR" altLang="en-US" dirty="0"/>
              <a:t>최근 이슈를 파악하기 위해서 모든 기사를 읽을 수 없기 때문에 간단하게 트렌드를 확인하고 싶은 니즈가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232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끝이 아닙니다</a:t>
            </a:r>
            <a:r>
              <a:rPr lang="en-US" altLang="ko-KR" dirty="0"/>
              <a:t>. </a:t>
            </a:r>
            <a:r>
              <a:rPr lang="ko-KR" altLang="en-US" dirty="0"/>
              <a:t>자극적인 제목의 낚시 기사</a:t>
            </a:r>
            <a:r>
              <a:rPr lang="en-US" altLang="ko-KR" dirty="0"/>
              <a:t>, </a:t>
            </a:r>
            <a:r>
              <a:rPr lang="ko-KR" altLang="en-US" dirty="0"/>
              <a:t>많이들 보셨을텐데요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기사를 언뜻 보시면 마치 국민</a:t>
            </a:r>
            <a:r>
              <a:rPr lang="en-US" altLang="ko-KR" dirty="0"/>
              <a:t>MC </a:t>
            </a:r>
            <a:r>
              <a:rPr lang="ko-KR" altLang="en-US" dirty="0"/>
              <a:t>유재석씨에 대한 이혼설로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해당 내용은 런닝맨에 출연한 최두호씨에 대한 내용이었으며</a:t>
            </a:r>
            <a:r>
              <a:rPr lang="en-US" altLang="ko-KR" dirty="0"/>
              <a:t>, </a:t>
            </a:r>
            <a:r>
              <a:rPr lang="ko-KR" altLang="en-US" dirty="0"/>
              <a:t>조회수를 충분히 올린 후 </a:t>
            </a:r>
            <a:r>
              <a:rPr lang="en-US" altLang="ko-KR" dirty="0"/>
              <a:t>9</a:t>
            </a:r>
            <a:r>
              <a:rPr lang="ko-KR" altLang="en-US" dirty="0"/>
              <a:t>시간만에 정정되었습니다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03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구독자를 낚는 박연진 기자의 실력</a:t>
            </a:r>
            <a:r>
              <a:rPr lang="en-US" altLang="ko-KR" dirty="0"/>
              <a:t>, </a:t>
            </a:r>
            <a:r>
              <a:rPr lang="ko-KR" altLang="en-US" dirty="0"/>
              <a:t>정말 대단하죠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0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02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43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75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19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2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8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06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55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96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8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86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56.png"/><Relationship Id="rId4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714431" y="3102233"/>
            <a:ext cx="6774024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714431" y="3102233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9050713" y="3331369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7485EB-4C2F-4A7C-989F-10C658617C5B}"/>
              </a:ext>
            </a:extLst>
          </p:cNvPr>
          <p:cNvSpPr/>
          <p:nvPr/>
        </p:nvSpPr>
        <p:spPr>
          <a:xfrm>
            <a:off x="2999106" y="3237092"/>
            <a:ext cx="18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2D079-F557-B469-7AF0-BEE2D20743A2}"/>
              </a:ext>
            </a:extLst>
          </p:cNvPr>
          <p:cNvSpPr txBox="1"/>
          <p:nvPr/>
        </p:nvSpPr>
        <p:spPr>
          <a:xfrm>
            <a:off x="3048000" y="3244334"/>
            <a:ext cx="5789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C206 (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강주형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김양재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문영식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박시형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배중권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이광용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2783107" y="4761905"/>
            <a:ext cx="6625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당신을 위한 가장 </a:t>
            </a:r>
            <a:r>
              <a:rPr lang="ko-KR" altLang="en-US" sz="2800" kern="0" dirty="0">
                <a:ln w="9525">
                  <a:noFill/>
                </a:ln>
                <a:solidFill>
                  <a:srgbClr val="0E63CC"/>
                </a:solidFill>
                <a:latin typeface="Spoqa Han Sans Neo Medium" pitchFamily="50" charset="-128"/>
                <a:ea typeface="Spoqa Han Sans Neo Medium" pitchFamily="50" charset="-128"/>
              </a:rPr>
              <a:t>담백한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 뉴스 트렌드 분석 서비스</a:t>
            </a: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t="34350" r="5442" b="33326"/>
          <a:stretch/>
        </p:blipFill>
        <p:spPr>
          <a:xfrm>
            <a:off x="3983620" y="1192306"/>
            <a:ext cx="4224759" cy="1539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110244" y="134488"/>
            <a:ext cx="5486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u="sng" kern="0" dirty="0" smtClean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2</a:t>
            </a:r>
            <a:r>
              <a:rPr lang="ko-KR" altLang="en-US" sz="1400" u="sng" kern="0" dirty="0" smtClean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차 전문가 리뷰 사전 질문은 마지막 슬라이드</a:t>
            </a:r>
            <a:r>
              <a:rPr lang="en-US" altLang="ko-KR" sz="1400" u="sng" kern="0" dirty="0" smtClean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(29p, 30p)</a:t>
            </a:r>
            <a:r>
              <a:rPr lang="ko-KR" altLang="en-US" sz="1400" u="sng" kern="0" dirty="0" smtClean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에 있습니다</a:t>
            </a:r>
            <a:r>
              <a:rPr lang="en-US" altLang="ko-KR" sz="1400" u="sng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56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0.43073 1.85185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1430677" y="1475670"/>
            <a:ext cx="9330646" cy="1295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D09CC3-1468-B005-B813-BC2C2B7E7DE0}"/>
              </a:ext>
            </a:extLst>
          </p:cNvPr>
          <p:cNvSpPr/>
          <p:nvPr/>
        </p:nvSpPr>
        <p:spPr>
          <a:xfrm>
            <a:off x="1430677" y="3129835"/>
            <a:ext cx="9330646" cy="1295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D09CC3-1468-B005-B813-BC2C2B7E7DE0}"/>
              </a:ext>
            </a:extLst>
          </p:cNvPr>
          <p:cNvSpPr/>
          <p:nvPr/>
        </p:nvSpPr>
        <p:spPr>
          <a:xfrm>
            <a:off x="1430677" y="4784000"/>
            <a:ext cx="9330646" cy="1295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3205633" y="1753969"/>
            <a:ext cx="5780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뉴스 데이터를 </a:t>
            </a:r>
            <a:r>
              <a:rPr lang="ko-KR" altLang="en-US" sz="2800" b="1" dirty="0">
                <a:solidFill>
                  <a:srgbClr val="0E63CC"/>
                </a:solidFill>
              </a:rPr>
              <a:t>시각화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해서 볼 수 없나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?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240311" y="3408134"/>
            <a:ext cx="80161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포털마다 </a:t>
            </a:r>
            <a:r>
              <a:rPr lang="ko-KR" altLang="en-US" sz="2800" b="1" dirty="0">
                <a:solidFill>
                  <a:srgbClr val="0E63CC"/>
                </a:solidFill>
              </a:rPr>
              <a:t>편향된 뉴스 댓글 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좀 그만 보고 싶은데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..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713035" y="5062299"/>
            <a:ext cx="67659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실시간 검색어도 없는데 요즘 </a:t>
            </a:r>
            <a:r>
              <a:rPr lang="ko-KR" altLang="en-US" sz="2800" b="1" dirty="0">
                <a:solidFill>
                  <a:srgbClr val="0E63CC"/>
                </a:solidFill>
              </a:rPr>
              <a:t>트렌드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는 뭐지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22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430675" y="2082588"/>
            <a:ext cx="9330646" cy="1021425"/>
            <a:chOff x="295081" y="1475670"/>
            <a:chExt cx="11601838" cy="127005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295081" y="1475670"/>
              <a:ext cx="11601838" cy="1270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81" y="1476768"/>
              <a:ext cx="9772650" cy="1238250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430674" y="3388468"/>
            <a:ext cx="9330646" cy="1021425"/>
            <a:chOff x="295081" y="3023835"/>
            <a:chExt cx="11601838" cy="127005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295081" y="3023835"/>
              <a:ext cx="11601838" cy="1270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75" y="3036587"/>
              <a:ext cx="6962775" cy="1257300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1430674" y="4719041"/>
            <a:ext cx="9330646" cy="1248641"/>
            <a:chOff x="295081" y="4854793"/>
            <a:chExt cx="11601838" cy="155257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295081" y="4854793"/>
              <a:ext cx="11601838" cy="1552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295081" y="4854794"/>
              <a:ext cx="10626726" cy="1552575"/>
              <a:chOff x="295081" y="4572000"/>
              <a:chExt cx="10626726" cy="1552575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5"/>
              <a:srcRect l="1" t="6146" r="37409"/>
              <a:stretch/>
            </p:blipFill>
            <p:spPr>
              <a:xfrm>
                <a:off x="295081" y="4667417"/>
                <a:ext cx="9854759" cy="1457158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5"/>
              <a:srcRect l="-133" t="74335" r="63674" b="798"/>
              <a:stretch/>
            </p:blipFill>
            <p:spPr>
              <a:xfrm>
                <a:off x="5181406" y="5738494"/>
                <a:ext cx="5740401" cy="386081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/>
              <a:srcRect l="62505" t="54045" r="6086" b="23706"/>
              <a:stretch/>
            </p:blipFill>
            <p:spPr>
              <a:xfrm>
                <a:off x="384176" y="5715000"/>
                <a:ext cx="4947920" cy="345440"/>
              </a:xfrm>
              <a:prstGeom prst="rect">
                <a:avLst/>
              </a:prstGeom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10067731" y="4572000"/>
                <a:ext cx="854076" cy="1166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3048573" y="1365214"/>
            <a:ext cx="6094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여론 형성에 지배적인 영향력을 행사하는 포털</a:t>
            </a: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86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85703" y="1142998"/>
            <a:ext cx="89092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2022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년 연령대별 인터넷 포털 사이트별 뉴스 이용률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통계자료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6023" y="1516656"/>
            <a:ext cx="1590500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sz="1000" b="1" dirty="0">
                <a:solidFill>
                  <a:schemeClr val="bg2">
                    <a:lumMod val="75000"/>
                  </a:schemeClr>
                </a:solidFill>
              </a:rPr>
              <a:t>한국언론진흥재단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4175" y="2041101"/>
            <a:ext cx="11340979" cy="4585867"/>
            <a:chOff x="8023466" y="2031738"/>
            <a:chExt cx="11340979" cy="4585867"/>
          </a:xfrm>
        </p:grpSpPr>
        <p:sp>
          <p:nvSpPr>
            <p:cNvPr id="23" name="직사각형 22"/>
            <p:cNvSpPr/>
            <p:nvPr/>
          </p:nvSpPr>
          <p:spPr>
            <a:xfrm>
              <a:off x="8023466" y="2031738"/>
              <a:ext cx="11340979" cy="45858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73" b="14134"/>
            <a:stretch/>
          </p:blipFill>
          <p:spPr>
            <a:xfrm>
              <a:off x="8138791" y="2185519"/>
              <a:ext cx="11225654" cy="4432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63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85703" y="1142998"/>
            <a:ext cx="89092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2022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년 연령대별 뉴스미디어 유형별 신뢰도 통계자료 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6023" y="1516656"/>
            <a:ext cx="1590500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sz="1000" b="1" dirty="0">
                <a:solidFill>
                  <a:schemeClr val="bg2">
                    <a:lumMod val="75000"/>
                  </a:schemeClr>
                </a:solidFill>
              </a:rPr>
              <a:t>한국언론진흥재단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84175" y="2041101"/>
            <a:ext cx="11340979" cy="4585867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67137" y="3040026"/>
            <a:ext cx="10959101" cy="3111242"/>
            <a:chOff x="14320009" y="2875870"/>
            <a:chExt cx="5256159" cy="149220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2" t="6657" r="2158" b="70059"/>
            <a:stretch/>
          </p:blipFill>
          <p:spPr>
            <a:xfrm>
              <a:off x="14379374" y="2875870"/>
              <a:ext cx="5196794" cy="105786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6" t="47656" r="2697" b="42784"/>
            <a:stretch/>
          </p:blipFill>
          <p:spPr>
            <a:xfrm>
              <a:off x="14320009" y="3933730"/>
              <a:ext cx="5224923" cy="434341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t="-1312" r="68347" b="93605"/>
          <a:stretch/>
        </p:blipFill>
        <p:spPr>
          <a:xfrm>
            <a:off x="499500" y="2021382"/>
            <a:ext cx="3473060" cy="6900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3" t="224" b="93045"/>
          <a:stretch/>
        </p:blipFill>
        <p:spPr>
          <a:xfrm>
            <a:off x="10000374" y="2208689"/>
            <a:ext cx="1683858" cy="5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2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95081" y="1238411"/>
            <a:ext cx="9052271" cy="5359159"/>
            <a:chOff x="12026169" y="2528991"/>
            <a:chExt cx="9052271" cy="5359159"/>
          </a:xfrm>
        </p:grpSpPr>
        <p:sp>
          <p:nvSpPr>
            <p:cNvPr id="26" name="직사각형 25"/>
            <p:cNvSpPr/>
            <p:nvPr/>
          </p:nvSpPr>
          <p:spPr>
            <a:xfrm>
              <a:off x="12037111" y="2807236"/>
              <a:ext cx="1590500" cy="293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출처 </a:t>
              </a:r>
              <a:r>
                <a:rPr lang="en-US" altLang="ko-KR" sz="1000" b="1" dirty="0">
                  <a:solidFill>
                    <a:schemeClr val="bg2">
                      <a:lumMod val="75000"/>
                    </a:schemeClr>
                  </a:solidFill>
                </a:rPr>
                <a:t>: </a:t>
              </a: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한국언론진흥재단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5" b="89751" l="3580" r="97344">
                          <a14:foregroundMark x1="30947" y1="54017" x2="30947" y2="54017"/>
                          <a14:foregroundMark x1="48268" y1="54017" x2="48268" y2="54017"/>
                          <a14:foregroundMark x1="66397" y1="46537" x2="66397" y2="46537"/>
                          <a14:foregroundMark x1="81986" y1="48476" x2="81986" y2="48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5254" y="6599561"/>
              <a:ext cx="2045486" cy="85214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16" b="89451" l="1848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6152" y="6583080"/>
              <a:ext cx="1555454" cy="852141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12026169" y="2528991"/>
              <a:ext cx="5685773" cy="5359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12169191" y="2585978"/>
              <a:ext cx="89092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인 링크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</a:rPr>
                <a:t>(IN LINK)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2189511" y="2959636"/>
              <a:ext cx="1590500" cy="293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출처 </a:t>
              </a:r>
              <a:r>
                <a:rPr lang="en-US" altLang="ko-KR" sz="1000" b="1" dirty="0">
                  <a:solidFill>
                    <a:schemeClr val="bg2">
                      <a:lumMod val="75000"/>
                    </a:schemeClr>
                  </a:solidFill>
                </a:rPr>
                <a:t>: </a:t>
              </a: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한국언론진흥재단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2178569" y="3548953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네이버</a:t>
              </a:r>
              <a:r>
                <a:rPr lang="en-US" altLang="ko-KR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, </a:t>
              </a:r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다음같은 포털이나 검색엔진이</a:t>
              </a:r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 </a:t>
              </a:r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r>
                <a:rPr lang="en-US" altLang="ko-KR" sz="40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‘</a:t>
              </a:r>
              <a:r>
                <a:rPr lang="ko-KR" altLang="en-US" sz="40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간접적</a:t>
              </a:r>
              <a:r>
                <a:rPr lang="en-US" altLang="ko-KR" sz="40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’</a:t>
              </a:r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으로 뉴스 서비스를 제공하는 방식</a:t>
              </a:r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뉴스 본문을 </a:t>
              </a:r>
              <a:r>
                <a:rPr lang="en-US" altLang="ko-KR" sz="24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'</a:t>
              </a:r>
              <a:r>
                <a:rPr lang="ko-KR" altLang="en-US" sz="24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포털 안</a:t>
              </a:r>
              <a:r>
                <a:rPr lang="en-US" altLang="ko-KR" sz="24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'</a:t>
              </a:r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에서 보여준다</a:t>
              </a:r>
              <a:r>
                <a:rPr lang="en-US" altLang="ko-KR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.</a:t>
              </a:r>
              <a:endParaRPr lang="ko-KR" altLang="en-US" sz="200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241867" y="5024792"/>
              <a:ext cx="51177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2000" dirty="0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5" b="89751" l="3580" r="97344">
                          <a14:foregroundMark x1="30947" y1="54017" x2="30947" y2="54017"/>
                          <a14:foregroundMark x1="48268" y1="54017" x2="48268" y2="54017"/>
                          <a14:foregroundMark x1="66397" y1="46537" x2="66397" y2="46537"/>
                          <a14:foregroundMark x1="81986" y1="48476" x2="81986" y2="48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7654" y="6751961"/>
              <a:ext cx="2045486" cy="852141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16" b="89451" l="1848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8552" y="6735480"/>
              <a:ext cx="1555454" cy="852141"/>
            </a:xfrm>
            <a:prstGeom prst="rect">
              <a:avLst/>
            </a:prstGeom>
          </p:spPr>
        </p:pic>
      </p:grpSp>
      <p:sp>
        <p:nvSpPr>
          <p:cNvPr id="67" name="직사각형 66"/>
          <p:cNvSpPr/>
          <p:nvPr/>
        </p:nvSpPr>
        <p:spPr>
          <a:xfrm>
            <a:off x="6275935" y="1238411"/>
            <a:ext cx="5620984" cy="5359159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6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>
            <a:off x="6515521" y="1295398"/>
            <a:ext cx="2748899" cy="667072"/>
            <a:chOff x="5691716" y="1298092"/>
            <a:chExt cx="2748899" cy="66707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5691716" y="1298092"/>
              <a:ext cx="27488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아웃 링크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</a:rPr>
                <a:t>(OUT LINK)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712036" y="1671750"/>
              <a:ext cx="1590500" cy="293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출처 </a:t>
              </a:r>
              <a:r>
                <a:rPr lang="en-US" altLang="ko-KR" sz="1000" b="1" dirty="0">
                  <a:solidFill>
                    <a:schemeClr val="bg2">
                      <a:lumMod val="75000"/>
                    </a:schemeClr>
                  </a:solidFill>
                </a:rPr>
                <a:t>: </a:t>
              </a: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한국언론진흥재단</a:t>
              </a: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73" y="5698535"/>
            <a:ext cx="1767764" cy="59566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10" b="89610" l="0" r="100000">
                        <a14:foregroundMark x1="13766" y1="55584" x2="13766" y2="55584"/>
                        <a14:foregroundMark x1="23117" y1="55065" x2="23117" y2="55065"/>
                        <a14:foregroundMark x1="32468" y1="57403" x2="32468" y2="57403"/>
                        <a14:foregroundMark x1="31688" y1="51429" x2="31688" y2="51429"/>
                        <a14:foregroundMark x1="34545" y1="48571" x2="34545" y2="48571"/>
                        <a14:foregroundMark x1="37662" y1="48312" x2="37662" y2="48312"/>
                        <a14:foregroundMark x1="43377" y1="38442" x2="43377" y2="38442"/>
                        <a14:foregroundMark x1="54805" y1="41299" x2="54805" y2="41299"/>
                        <a14:foregroundMark x1="62857" y1="48571" x2="62857" y2="48571"/>
                        <a14:foregroundMark x1="50909" y1="53506" x2="50909" y2="53506"/>
                        <a14:foregroundMark x1="71169" y1="51429" x2="71169" y2="51429"/>
                        <a14:foregroundMark x1="42597" y1="54805" x2="42597" y2="54805"/>
                        <a14:foregroundMark x1="45714" y1="54026" x2="45714" y2="54026"/>
                        <a14:foregroundMark x1="44416" y1="59481" x2="44416" y2="59481"/>
                        <a14:foregroundMark x1="49091" y1="57143" x2="49091" y2="5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051" b="31284"/>
          <a:stretch/>
        </p:blipFill>
        <p:spPr>
          <a:xfrm>
            <a:off x="9334443" y="5543801"/>
            <a:ext cx="1753361" cy="660400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6510953" y="227378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조선일보</a:t>
            </a:r>
            <a:r>
              <a: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한겨레와 같은 언론사 홈페이지에서</a:t>
            </a:r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40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‘</a:t>
            </a:r>
            <a:r>
              <a:rPr lang="ko-KR" altLang="en-US" sz="40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직접적</a:t>
            </a:r>
            <a:r>
              <a:rPr lang="en-US" altLang="ko-KR" sz="40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’</a:t>
            </a:r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 뉴스 서비스를 제공하는 방식</a:t>
            </a:r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뉴스 본문을 </a:t>
            </a:r>
            <a:r>
              <a:rPr lang="en-US" altLang="ko-KR" sz="24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언론사 사이트</a:t>
            </a:r>
            <a:r>
              <a:rPr lang="en-US" altLang="ko-KR" sz="24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’</a:t>
            </a:r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보여준다</a:t>
            </a:r>
            <a:r>
              <a: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20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6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2"/>
          <a:stretch/>
        </p:blipFill>
        <p:spPr>
          <a:xfrm>
            <a:off x="3949701" y="1301310"/>
            <a:ext cx="7324224" cy="55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2631735" y="1365214"/>
            <a:ext cx="6928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2400" b="1" dirty="0"/>
              <a:t>뉴스 댓글이 객관적인 정보 전달에 미치는 영향</a:t>
            </a: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  <p:pic>
        <p:nvPicPr>
          <p:cNvPr id="1026" name="Picture 2" descr="https://hrcopinion.co.kr/wp-content/uploads/2022/02/hrcopinion_theme_220208_3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766" r="1637" b="51860"/>
          <a:stretch/>
        </p:blipFill>
        <p:spPr bwMode="auto">
          <a:xfrm>
            <a:off x="6728461" y="4156710"/>
            <a:ext cx="5196840" cy="24155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rcopinion.co.kr/wp-content/uploads/2022/02/hrcopinion_theme_220208_3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903" r="1352" b="62375"/>
          <a:stretch/>
        </p:blipFill>
        <p:spPr bwMode="auto">
          <a:xfrm>
            <a:off x="6728461" y="2080260"/>
            <a:ext cx="5196840" cy="18973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rcopinion.co.kr/wp-content/uploads/2022/02/hrcopinion_theme_220208_3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786" r="1068" b="2420"/>
          <a:stretch/>
        </p:blipFill>
        <p:spPr bwMode="auto">
          <a:xfrm>
            <a:off x="384175" y="2080260"/>
            <a:ext cx="6111240" cy="38709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6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36" y="2138205"/>
            <a:ext cx="1256223" cy="12174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2783107" y="4761905"/>
            <a:ext cx="6625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당신을 위한 가장 </a:t>
            </a:r>
            <a:r>
              <a:rPr lang="ko-KR" altLang="en-US" sz="2800" kern="0" dirty="0">
                <a:ln w="9525">
                  <a:noFill/>
                </a:ln>
                <a:solidFill>
                  <a:srgbClr val="0E63CC"/>
                </a:solidFill>
                <a:latin typeface="Spoqa Han Sans Neo Medium" pitchFamily="50" charset="-128"/>
                <a:ea typeface="Spoqa Han Sans Neo Medium" pitchFamily="50" charset="-128"/>
              </a:rPr>
              <a:t>담백한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 뉴스 트렌드 분석 서비스</a:t>
            </a: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4748" y="2724057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264CF"/>
                </a:solidFill>
                <a:latin typeface="Josefin Sans" pitchFamily="2" charset="0"/>
              </a:rPr>
              <a:t>T</a:t>
            </a:r>
            <a:endParaRPr lang="ko-KR" altLang="en-US" sz="9600" dirty="0">
              <a:solidFill>
                <a:srgbClr val="0264CF"/>
              </a:solidFill>
              <a:latin typeface="Josefin Sans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91689" y="2720733"/>
            <a:ext cx="35605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264CF"/>
                </a:solidFill>
                <a:latin typeface="Josefin Sans" pitchFamily="2" charset="0"/>
              </a:rPr>
              <a:t>LENS</a:t>
            </a:r>
            <a:endParaRPr lang="ko-KR" altLang="en-US" sz="9600" dirty="0">
              <a:solidFill>
                <a:srgbClr val="0264CF"/>
              </a:solidFill>
              <a:latin typeface="Josefin Sans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58923" y="2644170"/>
            <a:ext cx="4042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264CF"/>
                </a:solidFill>
                <a:latin typeface="Josefin Sans" pitchFamily="2" charset="0"/>
              </a:rPr>
              <a:t>:</a:t>
            </a:r>
            <a:endParaRPr lang="ko-KR" altLang="en-US" sz="9600" dirty="0">
              <a:solidFill>
                <a:srgbClr val="0264CF"/>
              </a:solidFill>
              <a:latin typeface="Josefin Sans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9129" y="2723347"/>
            <a:ext cx="4568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264CF"/>
                </a:solidFill>
                <a:latin typeface="Josefin Sans" pitchFamily="2" charset="0"/>
              </a:rPr>
              <a:t>TREND</a:t>
            </a:r>
            <a:endParaRPr lang="ko-KR" altLang="en-US" sz="9600" dirty="0">
              <a:solidFill>
                <a:srgbClr val="0264CF"/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4.07407E-6 L 0.22656 0.0009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24753 -0.003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1"/>
      <p:bldP spid="13" grpId="2"/>
      <p:bldP spid="15" grpId="0"/>
      <p:bldP spid="15" grpId="1"/>
      <p:bldP spid="26" grpId="0"/>
      <p:bldP spid="27" grpId="0"/>
      <p:bldP spid="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서비스 소개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1430677" y="1475670"/>
            <a:ext cx="9330646" cy="1295262"/>
            <a:chOff x="1430677" y="1475670"/>
            <a:chExt cx="9330646" cy="129526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1430677" y="1475670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28EAB8C-2D7F-1CF7-3989-C7C4C3317676}"/>
                </a:ext>
              </a:extLst>
            </p:cNvPr>
            <p:cNvSpPr/>
            <p:nvPr/>
          </p:nvSpPr>
          <p:spPr>
            <a:xfrm>
              <a:off x="1430677" y="1475670"/>
              <a:ext cx="1295262" cy="1295262"/>
            </a:xfrm>
            <a:prstGeom prst="rect">
              <a:avLst/>
            </a:prstGeom>
            <a:solidFill>
              <a:srgbClr val="015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2987670" y="1569303"/>
              <a:ext cx="751192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가치 중립적 정보 제공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특정 언론사에 편향되지 않은 정보를 랜덤으로 배치하여 제공한다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기사별 댓글 및 평가를 제거함으로써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객관적인 정보 선택이 가능하도록 한다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430677" y="3129835"/>
            <a:ext cx="9330646" cy="1295262"/>
            <a:chOff x="1430677" y="3074515"/>
            <a:chExt cx="9330646" cy="12952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1430677" y="3074515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29E754D-AE17-1634-517C-3FE3FFFE0C01}"/>
                </a:ext>
              </a:extLst>
            </p:cNvPr>
            <p:cNvSpPr/>
            <p:nvPr/>
          </p:nvSpPr>
          <p:spPr>
            <a:xfrm>
              <a:off x="1430677" y="3074515"/>
              <a:ext cx="1295262" cy="1295262"/>
            </a:xfrm>
            <a:prstGeom prst="rect">
              <a:avLst/>
            </a:prstGeom>
            <a:solidFill>
              <a:srgbClr val="015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C172DA-B525-30A7-FFE2-1C9B7B98977D}"/>
                </a:ext>
              </a:extLst>
            </p:cNvPr>
            <p:cNvSpPr/>
            <p:nvPr/>
          </p:nvSpPr>
          <p:spPr>
            <a:xfrm>
              <a:off x="2993519" y="3184218"/>
              <a:ext cx="750607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뉴스 트렌드 분석 및 시각화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각 언론사별 업로드되는 기사들을 일정 주기로 크롤링하여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최신 트렌드를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쉽게 파악할 수 있도록 시각화하여 제공한다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430677" y="4786249"/>
            <a:ext cx="9330646" cy="1295262"/>
            <a:chOff x="1430677" y="4786249"/>
            <a:chExt cx="9330646" cy="129526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1430677" y="4786249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9E754D-AE17-1634-517C-3FE3FFFE0C01}"/>
                </a:ext>
              </a:extLst>
            </p:cNvPr>
            <p:cNvSpPr/>
            <p:nvPr/>
          </p:nvSpPr>
          <p:spPr>
            <a:xfrm>
              <a:off x="1430677" y="4786249"/>
              <a:ext cx="1295262" cy="1295262"/>
            </a:xfrm>
            <a:prstGeom prst="rect">
              <a:avLst/>
            </a:prstGeom>
            <a:solidFill>
              <a:srgbClr val="015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AC172DA-B525-30A7-FFE2-1C9B7B98977D}"/>
                </a:ext>
              </a:extLst>
            </p:cNvPr>
            <p:cNvSpPr/>
            <p:nvPr/>
          </p:nvSpPr>
          <p:spPr>
            <a:xfrm>
              <a:off x="2993519" y="4895952"/>
              <a:ext cx="750607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기사 작성 패턴 분석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기자나 언론사별로 작성한 기사들을 분석하여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자주 쓰인 키워드를 분석하고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관련 통계자료를 시각화하여 제공한다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766" y1="23828" x2="9766" y2="2382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33" y="1778437"/>
            <a:ext cx="678542" cy="6785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9452" y1="32369" x2="39452" y2="32369"/>
                        <a14:foregroundMark x1="28341" y1="71790" x2="28341" y2="71790"/>
                        <a14:foregroundMark x1="38486" y1="67089" x2="38486" y2="67089"/>
                        <a14:foregroundMark x1="55233" y1="66908" x2="55233" y2="66908"/>
                        <a14:foregroundMark x1="70531" y1="60217" x2="70531" y2="6021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2842" y="3277116"/>
            <a:ext cx="1123750" cy="10006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429" b="56000" l="15429" r="84857">
                        <a14:foregroundMark x1="39429" y1="25857" x2="39429" y2="25857"/>
                        <a14:foregroundMark x1="44571" y1="26857" x2="44571" y2="26857"/>
                        <a14:foregroundMark x1="54143" y1="25714" x2="54143" y2="25714"/>
                        <a14:foregroundMark x1="66286" y1="25000" x2="66286" y2="25000"/>
                        <a14:foregroundMark x1="74286" y1="31429" x2="74286" y2="31429"/>
                        <a14:foregroundMark x1="43429" y1="31429" x2="43429" y2="31429"/>
                        <a14:foregroundMark x1="28429" y1="31429" x2="28429" y2="31429"/>
                        <a14:foregroundMark x1="27000" y1="35714" x2="27000" y2="35714"/>
                        <a14:foregroundMark x1="25571" y1="40571" x2="25571" y2="40571"/>
                        <a14:foregroundMark x1="34429" y1="46000" x2="34429" y2="46000"/>
                        <a14:foregroundMark x1="46857" y1="51857" x2="46857" y2="51857"/>
                        <a14:foregroundMark x1="57143" y1="45571" x2="57143" y2="45571"/>
                        <a14:foregroundMark x1="74714" y1="36143" x2="74714" y2="36143"/>
                        <a14:foregroundMark x1="76857" y1="40714" x2="76857" y2="40714"/>
                        <a14:foregroundMark x1="69000" y1="45714" x2="69000" y2="45714"/>
                        <a14:foregroundMark x1="65000" y1="50286" x2="65000" y2="50286"/>
                        <a14:foregroundMark x1="55429" y1="50857" x2="55429" y2="5085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49" t="21833" r="13139" b="41884"/>
          <a:stretch/>
        </p:blipFill>
        <p:spPr>
          <a:xfrm>
            <a:off x="1594128" y="5209114"/>
            <a:ext cx="967951" cy="4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1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서비스 소개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1430677" y="1475670"/>
            <a:ext cx="9330646" cy="1295262"/>
            <a:chOff x="1430677" y="4786249"/>
            <a:chExt cx="9330646" cy="1295262"/>
          </a:xfrm>
        </p:grpSpPr>
        <p:grpSp>
          <p:nvGrpSpPr>
            <p:cNvPr id="59" name="그룹 58"/>
            <p:cNvGrpSpPr/>
            <p:nvPr/>
          </p:nvGrpSpPr>
          <p:grpSpPr>
            <a:xfrm>
              <a:off x="1430677" y="4786249"/>
              <a:ext cx="9330646" cy="1295262"/>
              <a:chOff x="1430677" y="4786249"/>
              <a:chExt cx="9330646" cy="1295262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CD09CC3-1468-B005-B813-BC2C2B7E7DE0}"/>
                  </a:ext>
                </a:extLst>
              </p:cNvPr>
              <p:cNvSpPr/>
              <p:nvPr/>
            </p:nvSpPr>
            <p:spPr>
              <a:xfrm>
                <a:off x="1430677" y="4786249"/>
                <a:ext cx="9330646" cy="1295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1000" sy="101000" algn="ctr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29E754D-AE17-1634-517C-3FE3FFFE0C01}"/>
                  </a:ext>
                </a:extLst>
              </p:cNvPr>
              <p:cNvSpPr/>
              <p:nvPr/>
            </p:nvSpPr>
            <p:spPr>
              <a:xfrm>
                <a:off x="1430677" y="4786249"/>
                <a:ext cx="1295262" cy="1295262"/>
              </a:xfrm>
              <a:prstGeom prst="rect">
                <a:avLst/>
              </a:prstGeom>
              <a:solidFill>
                <a:srgbClr val="015C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7AC172DA-B525-30A7-FFE2-1C9B7B98977D}"/>
                  </a:ext>
                </a:extLst>
              </p:cNvPr>
              <p:cNvSpPr/>
              <p:nvPr/>
            </p:nvSpPr>
            <p:spPr>
              <a:xfrm>
                <a:off x="2993519" y="4895952"/>
                <a:ext cx="7506071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44546A">
                        <a:lumMod val="75000"/>
                      </a:srgbClr>
                    </a:solidFill>
                  </a:rPr>
                  <a:t>뉴스 트렌드 분석 서비스</a:t>
                </a:r>
                <a:endParaRPr lang="en-US" altLang="ko-KR" sz="1600" b="1" dirty="0">
                  <a:solidFill>
                    <a:srgbClr val="44546A">
                      <a:lumMod val="75000"/>
                    </a:srgb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언론사별 기사들에 대한 크롤링을 통해 일간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주간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월간 핫이슈를 선정한다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각 기자들이 작성한 뉴스들을 분석하여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기자별 분석자료를 제공한다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.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endPara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3984" y1="40547" x2="43984" y2="40547"/>
                          <a14:foregroundMark x1="46797" y1="46641" x2="46797" y2="46641"/>
                          <a14:foregroundMark x1="47031" y1="51563" x2="47031" y2="5156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5" t="22299" r="22092" b="17302"/>
            <a:stretch/>
          </p:blipFill>
          <p:spPr>
            <a:xfrm>
              <a:off x="1663016" y="4980490"/>
              <a:ext cx="830581" cy="906780"/>
            </a:xfrm>
            <a:prstGeom prst="rect">
              <a:avLst/>
            </a:prstGeom>
          </p:spPr>
        </p:pic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235794" y="6074620"/>
            <a:ext cx="30957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워드 클라우드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(Word Cloud)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30677" y="3067055"/>
            <a:ext cx="4421483" cy="2886647"/>
            <a:chOff x="5793627" y="3067055"/>
            <a:chExt cx="4705963" cy="288664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5793627" y="3067055"/>
              <a:ext cx="4705963" cy="2886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688" y="3484218"/>
              <a:ext cx="2833840" cy="2052320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D09CC3-1468-B005-B813-BC2C2B7E7DE0}"/>
              </a:ext>
            </a:extLst>
          </p:cNvPr>
          <p:cNvSpPr/>
          <p:nvPr/>
        </p:nvSpPr>
        <p:spPr>
          <a:xfrm>
            <a:off x="6339840" y="3077215"/>
            <a:ext cx="4421483" cy="2886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6671278" y="6074620"/>
            <a:ext cx="37586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차트 및 트리맵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(Chart &amp; TreeMap)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95" y="3332799"/>
            <a:ext cx="3691572" cy="23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목차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8675DD-0681-6112-1A3A-A2198CBE20C8}"/>
              </a:ext>
            </a:extLst>
          </p:cNvPr>
          <p:cNvSpPr/>
          <p:nvPr/>
        </p:nvSpPr>
        <p:spPr>
          <a:xfrm>
            <a:off x="1606707" y="5525651"/>
            <a:ext cx="2235741" cy="402223"/>
          </a:xfrm>
          <a:prstGeom prst="rect">
            <a:avLst/>
          </a:prstGeom>
          <a:solidFill>
            <a:srgbClr val="0E6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STEP1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0DF9F60F-1EB3-8F9E-5C6A-B3F8F4E37D3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067173" y="2842351"/>
            <a:ext cx="257771" cy="22853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 dirty="0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C9F84FA6-AB56-EE3B-A757-8C5A2592C5FC}"/>
              </a:ext>
            </a:extLst>
          </p:cNvPr>
          <p:cNvSpPr>
            <a:spLocks/>
          </p:cNvSpPr>
          <p:nvPr/>
        </p:nvSpPr>
        <p:spPr bwMode="auto">
          <a:xfrm>
            <a:off x="2618722" y="4084447"/>
            <a:ext cx="211710" cy="27939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 dirty="0"/>
          </a:p>
        </p:txBody>
      </p:sp>
      <p:sp>
        <p:nvSpPr>
          <p:cNvPr id="17" name="자유형 23">
            <a:extLst>
              <a:ext uri="{FF2B5EF4-FFF2-40B4-BE49-F238E27FC236}">
                <a16:creationId xmlns:a16="http://schemas.microsoft.com/office/drawing/2014/main" id="{D691D2F1-D109-9834-52D3-7CB034C63C08}"/>
              </a:ext>
            </a:extLst>
          </p:cNvPr>
          <p:cNvSpPr>
            <a:spLocks/>
          </p:cNvSpPr>
          <p:nvPr/>
        </p:nvSpPr>
        <p:spPr bwMode="auto">
          <a:xfrm>
            <a:off x="4832765" y="3490729"/>
            <a:ext cx="255105" cy="223267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AA2786-0ABA-787D-B75C-EF2CE9270CAB}"/>
              </a:ext>
            </a:extLst>
          </p:cNvPr>
          <p:cNvSpPr/>
          <p:nvPr/>
        </p:nvSpPr>
        <p:spPr>
          <a:xfrm>
            <a:off x="1734632" y="4439394"/>
            <a:ext cx="197989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기획 의도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/>
              <a:t>Planning Intention</a:t>
            </a:r>
            <a:endParaRPr lang="ko-KR" altLang="en-US" sz="1050" dirty="0"/>
          </a:p>
          <a:p>
            <a:pPr algn="ctr">
              <a:lnSpc>
                <a:spcPct val="150000"/>
              </a:lnSpc>
            </a:pPr>
            <a:r>
              <a:rPr lang="en-US" altLang="ko-KR" sz="700" dirty="0"/>
              <a:t>Visualizaition, No Comment, Hot Trend </a:t>
            </a:r>
            <a:endParaRPr lang="ko-KR" alt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677FFE-3612-0EBE-47BC-3031FE4AD7AE}"/>
              </a:ext>
            </a:extLst>
          </p:cNvPr>
          <p:cNvSpPr txBox="1"/>
          <p:nvPr/>
        </p:nvSpPr>
        <p:spPr>
          <a:xfrm>
            <a:off x="2280039" y="3275736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01</a:t>
            </a:r>
            <a:endParaRPr lang="ko-KR" altLang="en-US" sz="3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155674-958A-B6BF-509B-D279FFA79EE0}"/>
              </a:ext>
            </a:extLst>
          </p:cNvPr>
          <p:cNvSpPr/>
          <p:nvPr/>
        </p:nvSpPr>
        <p:spPr>
          <a:xfrm>
            <a:off x="3842447" y="4885579"/>
            <a:ext cx="2235741" cy="402223"/>
          </a:xfrm>
          <a:prstGeom prst="rect">
            <a:avLst/>
          </a:prstGeom>
          <a:solidFill>
            <a:srgbClr val="0E6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STEP2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1E35F8-A9E3-C5E3-5CA4-D63E3C42D327}"/>
              </a:ext>
            </a:extLst>
          </p:cNvPr>
          <p:cNvSpPr/>
          <p:nvPr/>
        </p:nvSpPr>
        <p:spPr>
          <a:xfrm>
            <a:off x="3970372" y="3799321"/>
            <a:ext cx="197989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주제 선정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/>
              <a:t> Topic Selection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/>
              <a:t>News Trend Analysis Service(NTAS)</a:t>
            </a:r>
            <a:endParaRPr lang="ko-KR" alt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7FAE-CBD7-0ED3-F32D-C7846769A569}"/>
              </a:ext>
            </a:extLst>
          </p:cNvPr>
          <p:cNvSpPr txBox="1"/>
          <p:nvPr/>
        </p:nvSpPr>
        <p:spPr>
          <a:xfrm>
            <a:off x="4515779" y="2635663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02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FC740-DA79-7188-C2C9-ABD080B9E6BF}"/>
              </a:ext>
            </a:extLst>
          </p:cNvPr>
          <p:cNvSpPr/>
          <p:nvPr/>
        </p:nvSpPr>
        <p:spPr>
          <a:xfrm>
            <a:off x="6078188" y="4245506"/>
            <a:ext cx="2235741" cy="402223"/>
          </a:xfrm>
          <a:prstGeom prst="rect">
            <a:avLst/>
          </a:prstGeom>
          <a:solidFill>
            <a:srgbClr val="0E6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STEP3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5EBE36-F6E0-06DE-B034-B6EF5EA4EDA6}"/>
              </a:ext>
            </a:extLst>
          </p:cNvPr>
          <p:cNvSpPr/>
          <p:nvPr/>
        </p:nvSpPr>
        <p:spPr>
          <a:xfrm>
            <a:off x="6206113" y="3159248"/>
            <a:ext cx="197989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서비스 소개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/>
              <a:t>Service Introduction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/>
              <a:t>Visualization, Value Neutrality, Trendy</a:t>
            </a:r>
            <a:endParaRPr lang="ko-KR" altLang="en-US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D2C0E4-92DE-1ECC-6F92-95C45D59554C}"/>
              </a:ext>
            </a:extLst>
          </p:cNvPr>
          <p:cNvSpPr txBox="1"/>
          <p:nvPr/>
        </p:nvSpPr>
        <p:spPr>
          <a:xfrm>
            <a:off x="6751520" y="1995590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03</a:t>
            </a:r>
            <a:endParaRPr lang="ko-KR" altLang="en-US" sz="3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C67DA3-DBA6-5961-0270-ECF000B14342}"/>
              </a:ext>
            </a:extLst>
          </p:cNvPr>
          <p:cNvSpPr/>
          <p:nvPr/>
        </p:nvSpPr>
        <p:spPr>
          <a:xfrm>
            <a:off x="8313929" y="3605433"/>
            <a:ext cx="2235741" cy="402223"/>
          </a:xfrm>
          <a:prstGeom prst="rect">
            <a:avLst/>
          </a:prstGeom>
          <a:solidFill>
            <a:srgbClr val="0E6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STEP4</a:t>
            </a: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719B31E0-3A53-C9CE-597F-1E8A267D0304}"/>
              </a:ext>
            </a:extLst>
          </p:cNvPr>
          <p:cNvSpPr>
            <a:spLocks/>
          </p:cNvSpPr>
          <p:nvPr/>
        </p:nvSpPr>
        <p:spPr bwMode="auto">
          <a:xfrm>
            <a:off x="9325944" y="2164229"/>
            <a:ext cx="211710" cy="27939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82192-CD42-7AAE-C024-4BA9B44F78F7}"/>
              </a:ext>
            </a:extLst>
          </p:cNvPr>
          <p:cNvSpPr/>
          <p:nvPr/>
        </p:nvSpPr>
        <p:spPr>
          <a:xfrm>
            <a:off x="8441853" y="2519175"/>
            <a:ext cx="197989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설계 문서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/>
              <a:t>Design Documents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/>
              <a:t>Architecture, Usecase, ERD, API</a:t>
            </a:r>
            <a:endParaRPr lang="ko-KR" alt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44372E-92B1-58BA-13B7-CB6262739A95}"/>
              </a:ext>
            </a:extLst>
          </p:cNvPr>
          <p:cNvSpPr txBox="1"/>
          <p:nvPr/>
        </p:nvSpPr>
        <p:spPr>
          <a:xfrm>
            <a:off x="8987261" y="1355517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04</a:t>
            </a:r>
            <a:endParaRPr lang="ko-KR" altLang="en-US" sz="32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7EC370-F13D-37F5-3BD3-D103DB53CF9D}"/>
              </a:ext>
            </a:extLst>
          </p:cNvPr>
          <p:cNvGrpSpPr/>
          <p:nvPr/>
        </p:nvGrpSpPr>
        <p:grpSpPr>
          <a:xfrm>
            <a:off x="1606707" y="1964427"/>
            <a:ext cx="8942963" cy="1920218"/>
            <a:chOff x="1606707" y="1964427"/>
            <a:chExt cx="8942963" cy="192021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912712A-DE7E-FDDA-C3B0-BC467AAD5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06707" y="3884645"/>
              <a:ext cx="22357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1050A5-514E-B932-2F25-1472F626E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2447" y="3244572"/>
              <a:ext cx="22357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562E65-1623-8353-B6AC-BBCE361351AA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88" y="2604500"/>
              <a:ext cx="22357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838926D-8801-E731-4FEE-52E1081E4A2C}"/>
                </a:ext>
              </a:extLst>
            </p:cNvPr>
            <p:cNvCxnSpPr>
              <a:cxnSpLocks/>
            </p:cNvCxnSpPr>
            <p:nvPr/>
          </p:nvCxnSpPr>
          <p:spPr>
            <a:xfrm>
              <a:off x="8313929" y="1964427"/>
              <a:ext cx="22357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52E3544-4B1D-912D-CD05-1E3407849B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184" y="3244572"/>
              <a:ext cx="4264" cy="64007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1F5F006-71EA-1410-55B2-A75D0FB01E60}"/>
                </a:ext>
              </a:extLst>
            </p:cNvPr>
            <p:cNvCxnSpPr>
              <a:cxnSpLocks/>
            </p:cNvCxnSpPr>
            <p:nvPr/>
          </p:nvCxnSpPr>
          <p:spPr>
            <a:xfrm>
              <a:off x="6073924" y="2604500"/>
              <a:ext cx="8527" cy="64007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CBCE387-5A4D-4890-F579-FD4251E96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665" y="1964427"/>
              <a:ext cx="4264" cy="64007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서비스 소개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95" y="1283344"/>
            <a:ext cx="7379409" cy="5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사전 질문 및 전문가 리뷰 답변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611300" y="1203599"/>
            <a:ext cx="10969400" cy="634482"/>
            <a:chOff x="611300" y="1203599"/>
            <a:chExt cx="10969400" cy="634482"/>
          </a:xfrm>
        </p:grpSpPr>
        <p:grpSp>
          <p:nvGrpSpPr>
            <p:cNvPr id="27" name="그룹 26"/>
            <p:cNvGrpSpPr/>
            <p:nvPr/>
          </p:nvGrpSpPr>
          <p:grpSpPr>
            <a:xfrm>
              <a:off x="611300" y="1203599"/>
              <a:ext cx="10969400" cy="634482"/>
              <a:chOff x="2714431" y="3102233"/>
              <a:chExt cx="6774024" cy="63448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3"/>
                <a:ext cx="6774024" cy="634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958" y="3244333"/>
                <a:ext cx="634764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매일 기사 생산량이 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6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만 건 정도라고 하는데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이 정도 규모에서 분산의 효율성을 체감할 수 있을지 궁금합니다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611300" y="2969553"/>
            <a:ext cx="10969400" cy="634482"/>
            <a:chOff x="611300" y="1203599"/>
            <a:chExt cx="10969400" cy="634482"/>
          </a:xfrm>
        </p:grpSpPr>
        <p:grpSp>
          <p:nvGrpSpPr>
            <p:cNvPr id="48" name="그룹 47"/>
            <p:cNvGrpSpPr/>
            <p:nvPr/>
          </p:nvGrpSpPr>
          <p:grpSpPr>
            <a:xfrm>
              <a:off x="611300" y="1203599"/>
              <a:ext cx="10969400" cy="634482"/>
              <a:chOff x="2714431" y="3102233"/>
              <a:chExt cx="6774024" cy="634482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3"/>
                <a:ext cx="6774024" cy="634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788" y="3255312"/>
                <a:ext cx="63865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Hadoop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에서 데이터 수정이 어려운걸로 알고 있는데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정정 기사에 대해서는 어떻게 처리해야할지 궁금합니다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611300" y="4571203"/>
            <a:ext cx="10969400" cy="697930"/>
            <a:chOff x="611300" y="1203600"/>
            <a:chExt cx="10969400" cy="634482"/>
          </a:xfrm>
        </p:grpSpPr>
        <p:grpSp>
          <p:nvGrpSpPr>
            <p:cNvPr id="64" name="그룹 63"/>
            <p:cNvGrpSpPr/>
            <p:nvPr/>
          </p:nvGrpSpPr>
          <p:grpSpPr>
            <a:xfrm>
              <a:off x="611300" y="1203600"/>
              <a:ext cx="10969400" cy="634482"/>
              <a:chOff x="2714431" y="3102234"/>
              <a:chExt cx="6774024" cy="634482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4"/>
                <a:ext cx="6774024" cy="634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788" y="3275110"/>
                <a:ext cx="6347646" cy="307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Apache Spark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와  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Apache Kafka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의 차이와 둘을 함께 사용할 수 있는지 궁금합니다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11302" y="2040774"/>
            <a:ext cx="10969400" cy="726086"/>
            <a:chOff x="611302" y="2033647"/>
            <a:chExt cx="10969400" cy="726086"/>
          </a:xfrm>
        </p:grpSpPr>
        <p:grpSp>
          <p:nvGrpSpPr>
            <p:cNvPr id="33" name="그룹 32"/>
            <p:cNvGrpSpPr/>
            <p:nvPr/>
          </p:nvGrpSpPr>
          <p:grpSpPr>
            <a:xfrm>
              <a:off x="611302" y="2033647"/>
              <a:ext cx="10969400" cy="726086"/>
              <a:chOff x="2714432" y="3102233"/>
              <a:chExt cx="6695300" cy="67772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2" y="3102233"/>
                <a:ext cx="6695300" cy="677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51034" y="3230026"/>
                <a:ext cx="6273878" cy="48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분산의 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Degree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가 중요하다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컴퓨터 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2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대 정도로 분산한다면 효율이 낮겠지만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64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대 정도로 분산한다면 빛의 속도로 처리될 것이다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 </a:t>
                </a:r>
              </a:p>
              <a:p>
                <a:pPr>
                  <a:defRPr/>
                </a:pP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알고리즘이나 시간복잡도에 따라 효율 체감도가 낮겠지만 싱글 프로세스로 다루는 것보다 확실히 효율적일 것이다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41" r="40906"/>
            <a:stretch/>
          </p:blipFill>
          <p:spPr>
            <a:xfrm>
              <a:off x="832677" y="2265460"/>
              <a:ext cx="326132" cy="262458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611300" y="3806728"/>
            <a:ext cx="10969400" cy="561782"/>
            <a:chOff x="611300" y="3825908"/>
            <a:chExt cx="10969400" cy="561782"/>
          </a:xfrm>
        </p:grpSpPr>
        <p:grpSp>
          <p:nvGrpSpPr>
            <p:cNvPr id="52" name="그룹 51"/>
            <p:cNvGrpSpPr/>
            <p:nvPr/>
          </p:nvGrpSpPr>
          <p:grpSpPr>
            <a:xfrm>
              <a:off x="611300" y="3825908"/>
              <a:ext cx="10969400" cy="561782"/>
              <a:chOff x="2714431" y="3102232"/>
              <a:chExt cx="6774024" cy="33552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2"/>
                <a:ext cx="6774024" cy="3355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54992" y="3197927"/>
                <a:ext cx="6386558" cy="183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‘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최종 업데이트된 시간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‘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과 같은 컬럼을 추가한 다음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정정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기사의 경우 기존의 기사를 덮어쓰는 방식으로 처리하면 될 것 같다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41" r="40906"/>
            <a:stretch/>
          </p:blipFill>
          <p:spPr>
            <a:xfrm>
              <a:off x="836650" y="3978599"/>
              <a:ext cx="326132" cy="262458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611300" y="5471828"/>
            <a:ext cx="10969400" cy="997173"/>
            <a:chOff x="611300" y="5471828"/>
            <a:chExt cx="10969400" cy="997173"/>
          </a:xfrm>
        </p:grpSpPr>
        <p:grpSp>
          <p:nvGrpSpPr>
            <p:cNvPr id="68" name="그룹 67"/>
            <p:cNvGrpSpPr/>
            <p:nvPr/>
          </p:nvGrpSpPr>
          <p:grpSpPr>
            <a:xfrm>
              <a:off x="611300" y="5471828"/>
              <a:ext cx="10969400" cy="997173"/>
              <a:chOff x="2714431" y="3102233"/>
              <a:chExt cx="6774024" cy="906521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3"/>
                <a:ext cx="6774024" cy="906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788" y="3219737"/>
                <a:ext cx="6347646" cy="671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Kafka(Producer)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는 스트리밍 데이터 처리를 위한 큐 역할을 수행하며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Spark(Consumer)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는 데이터 스트림 처리를 위한 라이브러리 </a:t>
                </a:r>
                <a:endParaRPr lang="en-US" altLang="ko-KR" sz="14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플랫폼 역할을 수행한다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 Spark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가 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Kafka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로부터 데이터를 받아 처리하는 방식을 적용했을 경우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입력 데이터의 속도와 출력 데이터의 </a:t>
                </a:r>
                <a:endParaRPr lang="en-US" altLang="ko-KR" sz="14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속도가 달라도 된다는 이점이 있으며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Kafka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의 대기열을 여러 개 만들 수 있어 확장성 또한 좋다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41" r="40906"/>
            <a:stretch/>
          </p:blipFill>
          <p:spPr>
            <a:xfrm>
              <a:off x="841208" y="5839185"/>
              <a:ext cx="326132" cy="262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22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아키텍처 설계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20" y="1323183"/>
            <a:ext cx="8714560" cy="514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7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아키텍처 설계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05" y="2073385"/>
            <a:ext cx="10383215" cy="36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기능 명세서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/>
          <a:stretch/>
        </p:blipFill>
        <p:spPr>
          <a:xfrm>
            <a:off x="6713267" y="1393732"/>
            <a:ext cx="4198574" cy="496896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6" y="1369906"/>
            <a:ext cx="3754313" cy="51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en-US" altLang="ko-KR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API</a:t>
            </a:r>
            <a:r>
              <a:rPr lang="ko-KR" altLang="en-US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 </a:t>
            </a: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설계서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59" y="1369907"/>
            <a:ext cx="3746349" cy="50892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65" y="1354666"/>
            <a:ext cx="4073097" cy="508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en-US" altLang="ko-KR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ERD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rgbClr val="282828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7" y="1142998"/>
            <a:ext cx="11192345" cy="55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저작권 문의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255141"/>
            <a:ext cx="9448359" cy="5277355"/>
          </a:xfrm>
          <a:prstGeom prst="rect">
            <a:avLst/>
          </a:prstGeom>
        </p:spPr>
      </p:pic>
      <p:sp>
        <p:nvSpPr>
          <p:cNvPr id="41" name="액자 40"/>
          <p:cNvSpPr/>
          <p:nvPr/>
        </p:nvSpPr>
        <p:spPr>
          <a:xfrm>
            <a:off x="733231" y="4269867"/>
            <a:ext cx="3648269" cy="195453"/>
          </a:xfrm>
          <a:prstGeom prst="frame">
            <a:avLst>
              <a:gd name="adj1" fmla="val 59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9E754D-AE17-1634-517C-3FE3FFFE0C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6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>
                        <a14:foregroundMark x1="63021" y1="74896" x2="63021" y2="74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353306"/>
            <a:ext cx="5815584" cy="581558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0" r="100000">
                        <a14:foregroundMark x1="63021" y1="74896" x2="63021" y2="74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33"/>
          <a:stretch/>
        </p:blipFill>
        <p:spPr>
          <a:xfrm>
            <a:off x="0" y="1353306"/>
            <a:ext cx="6352827" cy="581558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4157756" y="2644170"/>
            <a:ext cx="3876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kern="0" dirty="0">
                <a:ln w="9525">
                  <a:noFill/>
                </a:ln>
                <a:solidFill>
                  <a:schemeClr val="bg1"/>
                </a:solidFill>
                <a:latin typeface="Spoqa Han Sans Neo Medium" pitchFamily="50" charset="-128"/>
                <a:ea typeface="Spoqa Han Sans Neo Medium" pitchFamily="50" charset="-128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082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2449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en-US" altLang="ko-KR" sz="2400" i="1" kern="0" dirty="0" smtClean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2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차 전문가 리뷰 사전 질문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99700" y="2642885"/>
            <a:ext cx="10969400" cy="3819373"/>
            <a:chOff x="611300" y="1203598"/>
            <a:chExt cx="10969400" cy="3819373"/>
          </a:xfrm>
        </p:grpSpPr>
        <p:grpSp>
          <p:nvGrpSpPr>
            <p:cNvPr id="5" name="그룹 4"/>
            <p:cNvGrpSpPr/>
            <p:nvPr/>
          </p:nvGrpSpPr>
          <p:grpSpPr>
            <a:xfrm>
              <a:off x="611300" y="1203598"/>
              <a:ext cx="10969400" cy="3819373"/>
              <a:chOff x="2714431" y="3102232"/>
              <a:chExt cx="6774024" cy="381937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2"/>
                <a:ext cx="6774024" cy="3355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56122" y="3228286"/>
                <a:ext cx="6347646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현재 저희가 기획한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ERD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에서는</a:t>
                </a:r>
                <a:r>
                  <a:rPr lang="en-US" altLang="ko-KR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대용량의 데이터를 효율적으로 처리하기 위해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 </a:t>
                </a:r>
              </a:p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크롤링한 기사 데이터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(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기사 제목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내용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기자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언론사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)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를 모두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HDFS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에 저장하고 있습니다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 </a:t>
                </a:r>
              </a:p>
              <a:p>
                <a:pPr>
                  <a:defRPr/>
                </a:pPr>
                <a:endParaRPr lang="en-US" altLang="ko-KR" kern="0" dirty="0" smtClean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이때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홈페이지에 뉴스를 뿌려주기 위한 실시간 조회에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HDFS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를 사용해야할지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RDBMS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를 사용해야할지 </a:t>
                </a:r>
                <a:endParaRPr lang="en-US" altLang="ko-KR" kern="0" dirty="0" smtClean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궁금합니다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이전 기수들이 수행했던 프로젝트를 참고했을 때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2.8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억 개의 데이터를 조회하는데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Hadoop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을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적용하지 않았을 때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25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초가 소요되고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적용했을 때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0.6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초가 소요되었다는 정보를 확인할 수 있었습니다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  <a:p>
                <a:pPr>
                  <a:defRPr/>
                </a:pPr>
                <a:endParaRPr lang="en-US" altLang="ko-KR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다만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저희가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H</a:t>
                </a:r>
                <a:r>
                  <a:rPr lang="en-US" altLang="ko-KR" b="1" dirty="0" smtClean="0"/>
                  <a:t>ortonworks</a:t>
                </a:r>
                <a:r>
                  <a:rPr lang="ko-KR" altLang="en-US" b="1" dirty="0" smtClean="0"/>
                  <a:t>에서 </a:t>
                </a:r>
                <a:r>
                  <a:rPr lang="en-US" altLang="ko-KR" b="1" dirty="0" smtClean="0"/>
                  <a:t>Hive</a:t>
                </a:r>
                <a:r>
                  <a:rPr lang="ko-KR" altLang="en-US" b="1" dirty="0" smtClean="0"/>
                  <a:t>를 통해 소규모의 데이터를 단순 조회했을 때는 </a:t>
                </a:r>
                <a:r>
                  <a:rPr lang="en-US" altLang="ko-KR" b="1" dirty="0" smtClean="0"/>
                  <a:t>10</a:t>
                </a:r>
                <a:r>
                  <a:rPr lang="ko-KR" altLang="en-US" b="1" dirty="0" smtClean="0"/>
                  <a:t>초가 넘는 시간이 소요되었습니다</a:t>
                </a:r>
                <a:r>
                  <a:rPr lang="en-US" altLang="ko-KR" b="1" dirty="0" smtClean="0"/>
                  <a:t>. </a:t>
                </a:r>
                <a:r>
                  <a:rPr lang="ko-KR" altLang="en-US" b="1" dirty="0" smtClean="0"/>
                  <a:t>이러한 차이가 데이터 노드를 병렬 지정하지 않아서 그런 건지</a:t>
                </a:r>
                <a:r>
                  <a:rPr lang="en-US" altLang="ko-KR" b="1" dirty="0" smtClean="0"/>
                  <a:t>, </a:t>
                </a:r>
                <a:r>
                  <a:rPr lang="ko-KR" altLang="en-US" b="1" dirty="0" smtClean="0"/>
                  <a:t>아니면 </a:t>
                </a:r>
                <a:r>
                  <a:rPr lang="en-US" altLang="ko-KR" b="1" dirty="0" smtClean="0"/>
                  <a:t>HDFS</a:t>
                </a:r>
                <a:r>
                  <a:rPr lang="ko-KR" altLang="en-US" b="1" dirty="0" smtClean="0"/>
                  <a:t>가 실시간 응답에는 적절하지 않기 때문에 정형화된 기사 데이터를 </a:t>
                </a:r>
                <a:r>
                  <a:rPr lang="en-US" altLang="ko-KR" b="1" dirty="0" smtClean="0"/>
                  <a:t>RDBMS</a:t>
                </a:r>
                <a:r>
                  <a:rPr lang="ko-KR" altLang="en-US" b="1" dirty="0" smtClean="0"/>
                  <a:t>에 저장해야하는 건지 궁금합니다</a:t>
                </a:r>
                <a:r>
                  <a:rPr lang="en-US" altLang="ko-KR" b="1" dirty="0" smtClean="0"/>
                  <a:t>.</a:t>
                </a:r>
                <a:endParaRPr lang="en-US" altLang="ko-KR" kern="0" dirty="0" smtClean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endParaRPr lang="en-US" altLang="ko-KR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endParaRPr lang="en-US" altLang="ko-KR" kern="0" dirty="0" smtClean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1664" l="0" r="55547">
                          <a14:foregroundMark x1="47422" y1="38114" x2="47422" y2="38114"/>
                        </a14:backgroundRemoval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611300" y="1208519"/>
            <a:ext cx="11000663" cy="1200470"/>
            <a:chOff x="611300" y="1203598"/>
            <a:chExt cx="11000663" cy="1236809"/>
          </a:xfrm>
        </p:grpSpPr>
        <p:grpSp>
          <p:nvGrpSpPr>
            <p:cNvPr id="85" name="그룹 84"/>
            <p:cNvGrpSpPr/>
            <p:nvPr/>
          </p:nvGrpSpPr>
          <p:grpSpPr>
            <a:xfrm>
              <a:off x="611300" y="1203598"/>
              <a:ext cx="11000663" cy="1236809"/>
              <a:chOff x="2714431" y="3102232"/>
              <a:chExt cx="6793330" cy="1236809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2"/>
                <a:ext cx="6774024" cy="1236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958" y="3244333"/>
                <a:ext cx="645880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HDFS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에 저장된 분석 결과 데이터를 외부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RDBMS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에 변환하여 제공하는 것이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Sqoop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의 역할로 이해했습니다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그렇다면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Spark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에서 분석된 결과를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HDFS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에 저장하지 않고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Spring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으로 직접적으로 전송해서</a:t>
                </a:r>
                <a:r>
                  <a:rPr lang="en-US" altLang="ko-KR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RDBMS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로 </a:t>
                </a:r>
                <a:endParaRPr lang="en-US" altLang="ko-KR" kern="0" dirty="0" smtClean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바로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Insert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하면 될 것 같은데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그렇다면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Sqoop</a:t>
                </a:r>
                <a:r>
                  <a:rPr lang="ko-KR" altLang="en-US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은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 필요하지 않는건지 궁금합니다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  <a:endParaRPr lang="en-US" altLang="ko-KR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</p:txBody>
          </p:sp>
        </p:grp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1664" l="0" r="55547">
                          <a14:foregroundMark x1="47422" y1="38114" x2="47422" y2="38114"/>
                        </a14:backgroundRemoval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4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95081" y="1142998"/>
            <a:ext cx="11601838" cy="5593468"/>
            <a:chOff x="5908182" y="1141617"/>
            <a:chExt cx="8293336" cy="5593468"/>
          </a:xfrm>
        </p:grpSpPr>
        <p:pic>
          <p:nvPicPr>
            <p:cNvPr id="1032" name="Picture 8" descr="하둡 에코시스템(Hadoop-Ecosystem)이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758" y="1142998"/>
              <a:ext cx="8281760" cy="5592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5908182" y="1141617"/>
              <a:ext cx="8293335" cy="559346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특화 도메인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2594489" y="2767280"/>
            <a:ext cx="70192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80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빅데이터 분산</a:t>
            </a:r>
            <a:r>
              <a:rPr lang="en-US" altLang="ko-KR" sz="80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3123923" y="4090719"/>
            <a:ext cx="59441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(BigData Distribution)</a:t>
            </a:r>
          </a:p>
        </p:txBody>
      </p:sp>
    </p:spTree>
    <p:extLst>
      <p:ext uri="{BB962C8B-B14F-4D97-AF65-F5344CB8AC3E}">
        <p14:creationId xmlns:p14="http://schemas.microsoft.com/office/powerpoint/2010/main" val="202146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-2449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en-US" altLang="ko-KR" sz="2400" i="1" kern="0" dirty="0" smtClean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2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차 전문가 리뷰 사전 질문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594681" y="2375689"/>
            <a:ext cx="10969400" cy="634482"/>
            <a:chOff x="611300" y="1203599"/>
            <a:chExt cx="10969400" cy="634482"/>
          </a:xfrm>
        </p:grpSpPr>
        <p:grpSp>
          <p:nvGrpSpPr>
            <p:cNvPr id="80" name="그룹 79"/>
            <p:cNvGrpSpPr/>
            <p:nvPr/>
          </p:nvGrpSpPr>
          <p:grpSpPr>
            <a:xfrm>
              <a:off x="611300" y="1203599"/>
              <a:ext cx="10969400" cy="634482"/>
              <a:chOff x="2714431" y="3102233"/>
              <a:chExt cx="6774024" cy="634482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3"/>
                <a:ext cx="6774024" cy="634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958" y="3244333"/>
                <a:ext cx="63476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Spark SQL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로 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Hive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를 대체할 수 있는지 궁금합니다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  <a:endParaRPr lang="en-US" altLang="ko-KR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</p:txBody>
          </p:sp>
        </p:grpSp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1664" l="0" r="55547">
                          <a14:foregroundMark x1="47422" y1="38114" x2="47422" y2="38114"/>
                        </a14:backgroundRemoval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611300" y="1239229"/>
            <a:ext cx="10969400" cy="891437"/>
            <a:chOff x="611300" y="1203598"/>
            <a:chExt cx="10969400" cy="891437"/>
          </a:xfrm>
        </p:grpSpPr>
        <p:grpSp>
          <p:nvGrpSpPr>
            <p:cNvPr id="39" name="그룹 38"/>
            <p:cNvGrpSpPr/>
            <p:nvPr/>
          </p:nvGrpSpPr>
          <p:grpSpPr>
            <a:xfrm>
              <a:off x="611300" y="1203598"/>
              <a:ext cx="10969400" cy="891437"/>
              <a:chOff x="2714431" y="3102232"/>
              <a:chExt cx="6774024" cy="8914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2"/>
                <a:ext cx="6774024" cy="8914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958" y="3244333"/>
                <a:ext cx="63865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저희는 기사의 유의미한 통계 정보를 표현하기 위해 워드 클라우드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트리맵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원형 차트 등을 고려하고 있습니다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해당 도구들 외에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</a:t>
                </a: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 현업에서 사용하시는 시각화하기 좋은 도구가 있는지 질문드리고 싶습니다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  <a:endParaRPr lang="en-US" altLang="ko-KR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</p:txBody>
          </p:sp>
        </p:grp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1664" l="0" r="55547">
                          <a14:foregroundMark x1="47422" y1="38114" x2="47422" y2="38114"/>
                        </a14:backgroundRemoval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594681" y="3298209"/>
            <a:ext cx="10969400" cy="634482"/>
            <a:chOff x="611300" y="1203599"/>
            <a:chExt cx="10969400" cy="634482"/>
          </a:xfrm>
        </p:grpSpPr>
        <p:grpSp>
          <p:nvGrpSpPr>
            <p:cNvPr id="29" name="그룹 28"/>
            <p:cNvGrpSpPr/>
            <p:nvPr/>
          </p:nvGrpSpPr>
          <p:grpSpPr>
            <a:xfrm>
              <a:off x="611300" y="1203599"/>
              <a:ext cx="10969400" cy="634482"/>
              <a:chOff x="2714431" y="3102233"/>
              <a:chExt cx="6774024" cy="63448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3"/>
                <a:ext cx="6774024" cy="634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958" y="3244333"/>
                <a:ext cx="6386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저희 팀이 기획한 데이터 흐름이 적절하게 구성되었는지 질문드리고 싶습니다</a:t>
                </a:r>
                <a:r>
                  <a:rPr lang="en-US" altLang="ko-KR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 (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23p)</a:t>
                </a:r>
                <a:endParaRPr lang="en-US" altLang="ko-KR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1664" l="0" r="55547">
                          <a14:foregroundMark x1="47422" y1="38114" x2="47422" y2="38114"/>
                        </a14:backgroundRemoval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594681" y="4220729"/>
            <a:ext cx="10969400" cy="634482"/>
            <a:chOff x="611300" y="1203599"/>
            <a:chExt cx="10969400" cy="634482"/>
          </a:xfrm>
        </p:grpSpPr>
        <p:grpSp>
          <p:nvGrpSpPr>
            <p:cNvPr id="35" name="그룹 34"/>
            <p:cNvGrpSpPr/>
            <p:nvPr/>
          </p:nvGrpSpPr>
          <p:grpSpPr>
            <a:xfrm>
              <a:off x="611300" y="1203599"/>
              <a:ext cx="10969400" cy="634482"/>
              <a:chOff x="2714431" y="3102233"/>
              <a:chExt cx="6774024" cy="63448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3"/>
                <a:ext cx="6774024" cy="634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958" y="3244333"/>
                <a:ext cx="63476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현업에서 빅데이터와 관련된 개발을 진행하시면서 자주 발생했던 에러나 그에 대한 대응책이 궁금합니다</a:t>
                </a:r>
                <a:r>
                  <a:rPr lang="en-US" altLang="ko-KR" kern="0" dirty="0" smtClean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  <a:endParaRPr lang="en-US" altLang="ko-KR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</p:txBody>
          </p:sp>
        </p:grp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51664" l="0" r="55547">
                          <a14:foregroundMark x1="47422" y1="38114" x2="47422" y2="38114"/>
                        </a14:backgroundRemoval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6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430677" y="1475670"/>
            <a:ext cx="9330646" cy="1295262"/>
            <a:chOff x="1430677" y="1475670"/>
            <a:chExt cx="9330646" cy="129526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1430677" y="1475670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3205633" y="1753969"/>
              <a:ext cx="578073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데이터의 </a:t>
              </a:r>
              <a:r>
                <a:rPr lang="ko-KR" altLang="en-US" sz="2800" b="1" dirty="0">
                  <a:solidFill>
                    <a:srgbClr val="015CAD"/>
                  </a:solidFill>
                </a:rPr>
                <a:t>실시간성</a:t>
              </a: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을 확보할 수 있는가</a:t>
              </a:r>
              <a:r>
                <a:rPr lang="en-US" altLang="ko-KR" sz="2400" b="1" dirty="0">
                  <a:solidFill>
                    <a:srgbClr val="44546A">
                      <a:lumMod val="75000"/>
                    </a:srgbClr>
                  </a:solidFill>
                </a:rPr>
                <a:t>?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30677" y="3129835"/>
            <a:ext cx="9330646" cy="1295262"/>
            <a:chOff x="1430677" y="3129835"/>
            <a:chExt cx="9330646" cy="129526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1430677" y="3129835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2240311" y="3408134"/>
              <a:ext cx="801616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획득한 데이터에서 </a:t>
              </a:r>
              <a:r>
                <a:rPr lang="ko-KR" altLang="en-US" sz="2800" b="1" dirty="0">
                  <a:solidFill>
                    <a:srgbClr val="015CAD"/>
                  </a:solidFill>
                </a:rPr>
                <a:t>유의미한 정보</a:t>
              </a: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를 도출할 수 있는가</a:t>
              </a:r>
              <a:r>
                <a:rPr lang="en-US" altLang="ko-KR" sz="2400" b="1" dirty="0">
                  <a:solidFill>
                    <a:srgbClr val="44546A">
                      <a:lumMod val="75000"/>
                    </a:srgbClr>
                  </a:solidFill>
                </a:rPr>
                <a:t>?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30677" y="4784000"/>
            <a:ext cx="9330646" cy="1295262"/>
            <a:chOff x="1430677" y="4784000"/>
            <a:chExt cx="9330646" cy="129526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1430677" y="4784000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2713035" y="5062299"/>
              <a:ext cx="676592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기존 서비스에 대해 </a:t>
              </a:r>
              <a:r>
                <a:rPr lang="ko-KR" altLang="en-US" sz="2800" b="1" dirty="0">
                  <a:solidFill>
                    <a:srgbClr val="015CAD"/>
                  </a:solidFill>
                </a:rPr>
                <a:t>차별성</a:t>
              </a: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을 가질 수 있는가</a:t>
              </a:r>
              <a:r>
                <a:rPr lang="en-US" altLang="ko-KR" sz="2400" b="1" dirty="0">
                  <a:solidFill>
                    <a:srgbClr val="44546A">
                      <a:lumMod val="75000"/>
                    </a:srgbClr>
                  </a:solidFill>
                </a:rPr>
                <a:t>?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10" y="2310978"/>
            <a:ext cx="2932976" cy="29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A54B9C-8D64-299E-1420-49AC0BEB060D}"/>
              </a:ext>
            </a:extLst>
          </p:cNvPr>
          <p:cNvSpPr/>
          <p:nvPr/>
        </p:nvSpPr>
        <p:spPr>
          <a:xfrm>
            <a:off x="249480" y="1161634"/>
            <a:ext cx="11601837" cy="54661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FCC311C-2A08-822F-46A1-E75C1266B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6" b="16980"/>
          <a:stretch/>
        </p:blipFill>
        <p:spPr>
          <a:xfrm>
            <a:off x="438691" y="1326646"/>
            <a:ext cx="3673765" cy="51213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8997722-79B5-4831-6FDB-DDE7B017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7660" y="2113934"/>
            <a:ext cx="488841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550F662-6276-A291-C1A9-12E9F2D1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641" y="1923445"/>
            <a:ext cx="614793" cy="20349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7553F81-4C71-88EA-CB58-065320E64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0022" y="1719954"/>
            <a:ext cx="190946" cy="20349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A3BF8F4-A206-4280-743E-4B7CDD09F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931" y="3688011"/>
            <a:ext cx="618014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10D44BD-D96B-AE80-BE01-2CF3A498D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387" y="3481072"/>
            <a:ext cx="488841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F6DAF1F-84DB-0161-AE98-AAE9282FB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0609" y="3464153"/>
            <a:ext cx="488841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979B46B-10C3-6885-D4EC-6BC3E889D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8026" y="5057392"/>
            <a:ext cx="488841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4B1E624-21EA-3DC6-B587-D19378C00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2864" y="5251076"/>
            <a:ext cx="352644" cy="235344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A1D0D602-22DD-BB42-43E6-B71C11AC7E2B}"/>
              </a:ext>
            </a:extLst>
          </p:cNvPr>
          <p:cNvGrpSpPr/>
          <p:nvPr/>
        </p:nvGrpSpPr>
        <p:grpSpPr>
          <a:xfrm>
            <a:off x="4279649" y="1301297"/>
            <a:ext cx="7366428" cy="1855493"/>
            <a:chOff x="6119642" y="3482596"/>
            <a:chExt cx="6498413" cy="162527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611A939-1C59-30A3-2EEF-957B8B450A3E}"/>
                </a:ext>
              </a:extLst>
            </p:cNvPr>
            <p:cNvSpPr/>
            <p:nvPr/>
          </p:nvSpPr>
          <p:spPr>
            <a:xfrm>
              <a:off x="6119642" y="3482596"/>
              <a:ext cx="6498413" cy="1625273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6369" y="3555510"/>
              <a:ext cx="5152654" cy="147944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53AF8D3-3E49-B57C-F296-C9FA20C71D97}"/>
              </a:ext>
            </a:extLst>
          </p:cNvPr>
          <p:cNvSpPr/>
          <p:nvPr/>
        </p:nvSpPr>
        <p:spPr>
          <a:xfrm>
            <a:off x="4285972" y="3296651"/>
            <a:ext cx="7366428" cy="31513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B157C9-C09D-9732-8750-4B42556F45BE}"/>
              </a:ext>
            </a:extLst>
          </p:cNvPr>
          <p:cNvGrpSpPr/>
          <p:nvPr/>
        </p:nvGrpSpPr>
        <p:grpSpPr>
          <a:xfrm>
            <a:off x="4337563" y="3464153"/>
            <a:ext cx="7122298" cy="1992389"/>
            <a:chOff x="295079" y="3230843"/>
            <a:chExt cx="6240239" cy="1895952"/>
          </a:xfrm>
        </p:grpSpPr>
        <p:grpSp>
          <p:nvGrpSpPr>
            <p:cNvPr id="15" name="그룹 14"/>
            <p:cNvGrpSpPr/>
            <p:nvPr/>
          </p:nvGrpSpPr>
          <p:grpSpPr>
            <a:xfrm>
              <a:off x="295079" y="3230843"/>
              <a:ext cx="6240239" cy="1895952"/>
              <a:chOff x="6097271" y="4020586"/>
              <a:chExt cx="6240239" cy="1895952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097271" y="4020586"/>
                <a:ext cx="6240239" cy="189595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048" y="4179397"/>
                <a:ext cx="5986684" cy="138497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565" y="3822623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336" y="3403577"/>
              <a:ext cx="577627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93581" y="4333915"/>
              <a:ext cx="518542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8262" y="3822623"/>
              <a:ext cx="381382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16811" y="3822623"/>
              <a:ext cx="275111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6284" y="3978045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9807" y="3988242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3461" y="4152359"/>
              <a:ext cx="461462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80827" y="4171746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12818" y="4187112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EAFC3A0-CABC-1535-ACEB-C8F4FC6C0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402" y="3822623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</p:grpSp>
    </p:spTree>
    <p:extLst>
      <p:ext uri="{BB962C8B-B14F-4D97-AF65-F5344CB8AC3E}">
        <p14:creationId xmlns:p14="http://schemas.microsoft.com/office/powerpoint/2010/main" val="242337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 descr="고승덕 딸아 미안하다 GIF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80" y="1238403"/>
            <a:ext cx="3732877" cy="26086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국회] 자한당 소속 개그우먼의 맹활약 : 네이버 블로그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80" y="3955037"/>
            <a:ext cx="3851969" cy="26859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국회 싸움 레전드 유도 기술 국회의원 개판 - 상황별 짤방 모음 오늘의짤방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72" y="1236945"/>
            <a:ext cx="3732877" cy="26118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mblogthumb-phinf.pstatic.net/MjAxNzA0MDFfMjgw/MDAxNDkxMDQ2NjU2NjQ0.fOMiwLpfCWUC7WSMdEEA9AyW5ytfLOSAVg9IvYRJAlYg.4oZxB18-hNbhJ9x85MYBfgHusN4s8miCgGB7CpbhxOwg.GIF.carstam/20-36-19-174537428.gif?type=w800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44" y="1238403"/>
            <a:ext cx="3790742" cy="26086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30" descr="짤로만 대화가 가능하다는 무한도전 짤들 (스압) - 스퀘어 카테고리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056" name="Picture 32" descr="하하 무한도전 정신차려 이각박한 세상속에서 무도 - 상황별 짤방 모음 오늘의짤방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860" y="3955037"/>
            <a:ext cx="2722690" cy="1539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i.imgur.com/eTNlX8E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26" y="3955038"/>
            <a:ext cx="4659806" cy="26859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EB4C-0DCA-2A9A-1E7C-E1E6572BD9A2}"/>
              </a:ext>
            </a:extLst>
          </p:cNvPr>
          <p:cNvSpPr/>
          <p:nvPr/>
        </p:nvSpPr>
        <p:spPr>
          <a:xfrm>
            <a:off x="291023" y="1117875"/>
            <a:ext cx="5550978" cy="54661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4" y="1307988"/>
            <a:ext cx="4808375" cy="5084163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04F39A-A359-044D-9EF8-085C80EE0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7875"/>
            <a:ext cx="5800919" cy="54643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19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A0BBD08-CF21-B335-EAA2-1B6063BE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57" y="1272718"/>
            <a:ext cx="7825162" cy="12282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B11833-959C-EF43-DE73-12A0E99FE2EA}"/>
              </a:ext>
            </a:extLst>
          </p:cNvPr>
          <p:cNvGrpSpPr/>
          <p:nvPr/>
        </p:nvGrpSpPr>
        <p:grpSpPr>
          <a:xfrm>
            <a:off x="295081" y="1331183"/>
            <a:ext cx="3508035" cy="5129891"/>
            <a:chOff x="295081" y="1331183"/>
            <a:chExt cx="3508035" cy="5129891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2F221F6-33A4-B172-DF33-3CA60A7A0F17}"/>
                </a:ext>
              </a:extLst>
            </p:cNvPr>
            <p:cNvSpPr/>
            <p:nvPr/>
          </p:nvSpPr>
          <p:spPr>
            <a:xfrm>
              <a:off x="295081" y="1331183"/>
              <a:ext cx="3494817" cy="3494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499711-460E-5C63-6C94-92F8C8592FC5}"/>
                </a:ext>
              </a:extLst>
            </p:cNvPr>
            <p:cNvSpPr txBox="1"/>
            <p:nvPr/>
          </p:nvSpPr>
          <p:spPr>
            <a:xfrm>
              <a:off x="943578" y="5876299"/>
              <a:ext cx="21978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2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박연진 기자</a:t>
              </a:r>
              <a:endParaRPr lang="en-US" altLang="ko-KR" sz="32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AC6CDE3-13E8-BC67-14BD-98675B24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24" r="19750"/>
            <a:stretch/>
          </p:blipFill>
          <p:spPr>
            <a:xfrm>
              <a:off x="295081" y="1331183"/>
              <a:ext cx="3508035" cy="3505753"/>
            </a:xfrm>
            <a:prstGeom prst="ellips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C3470FD-79FC-9DBB-C3A3-F813F393702F}"/>
                </a:ext>
              </a:extLst>
            </p:cNvPr>
            <p:cNvGrpSpPr/>
            <p:nvPr/>
          </p:nvGrpSpPr>
          <p:grpSpPr>
            <a:xfrm>
              <a:off x="1075521" y="5396446"/>
              <a:ext cx="1920272" cy="402216"/>
              <a:chOff x="1021330" y="5396446"/>
              <a:chExt cx="1920272" cy="40221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F9B3B3-BD99-1660-42A7-0C464931CEF4}"/>
                  </a:ext>
                </a:extLst>
              </p:cNvPr>
              <p:cNvSpPr txBox="1"/>
              <p:nvPr/>
            </p:nvSpPr>
            <p:spPr>
              <a:xfrm>
                <a:off x="1423278" y="5415576"/>
                <a:ext cx="151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더글로리 뉴스</a:t>
                </a:r>
                <a:endParaRPr lang="en-US" altLang="ko-KR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7C33CAB-2596-9FFA-8541-06AB432AE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330" y="5396446"/>
                <a:ext cx="401948" cy="402216"/>
              </a:xfrm>
              <a:prstGeom prst="ellips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4268FA7-752B-8A18-D682-F8B28DD61A08}"/>
              </a:ext>
            </a:extLst>
          </p:cNvPr>
          <p:cNvGrpSpPr/>
          <p:nvPr/>
        </p:nvGrpSpPr>
        <p:grpSpPr>
          <a:xfrm>
            <a:off x="4071757" y="2630394"/>
            <a:ext cx="7825162" cy="2504452"/>
            <a:chOff x="4071757" y="2630394"/>
            <a:chExt cx="7825162" cy="25044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51566F-3C94-C18E-9896-4D74F8FB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1757" y="3591738"/>
              <a:ext cx="7825162" cy="154310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7" name="AutoShape 6" descr="넷플릭스 로고">
              <a:extLst>
                <a:ext uri="{FF2B5EF4-FFF2-40B4-BE49-F238E27FC236}">
                  <a16:creationId xmlns:a16="http://schemas.microsoft.com/office/drawing/2014/main" id="{7180992E-D0AB-4F0E-FE05-72EA74D067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1242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A065FB6-3ECB-003E-F5C4-F8F45554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739728" y="2630394"/>
              <a:ext cx="404240" cy="808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F1F5D-C25E-F444-167A-803ED24EBA9B}"/>
                </a:ext>
              </a:extLst>
            </p:cNvPr>
            <p:cNvSpPr txBox="1"/>
            <p:nvPr/>
          </p:nvSpPr>
          <p:spPr>
            <a:xfrm>
              <a:off x="8143968" y="2744589"/>
              <a:ext cx="22831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9</a:t>
              </a:r>
              <a:r>
                <a:rPr lang="ko-KR" altLang="en-US" sz="28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시간 경과</a:t>
              </a:r>
              <a:endParaRPr lang="en-US" altLang="ko-KR" sz="28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27A3BB-23F6-35B8-E8FD-B03AF387E8FD}"/>
                </a:ext>
              </a:extLst>
            </p:cNvPr>
            <p:cNvSpPr txBox="1"/>
            <p:nvPr/>
          </p:nvSpPr>
          <p:spPr>
            <a:xfrm>
              <a:off x="5821758" y="2755761"/>
              <a:ext cx="25310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기사 작성 후</a:t>
              </a:r>
              <a:endParaRPr lang="en-US" altLang="ko-KR" sz="28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4BE7C8-072B-0ADE-6E93-932D51486A55}"/>
              </a:ext>
            </a:extLst>
          </p:cNvPr>
          <p:cNvGrpSpPr/>
          <p:nvPr/>
        </p:nvGrpSpPr>
        <p:grpSpPr>
          <a:xfrm>
            <a:off x="5576208" y="2744589"/>
            <a:ext cx="4731279" cy="1187121"/>
            <a:chOff x="5482573" y="5318582"/>
            <a:chExt cx="4731279" cy="1187121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6738F87-F0C6-3CA1-7473-E49122C99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000"/>
                      </a14:imgEffect>
                      <a14:imgEffect>
                        <a14:saturation sat="400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573" y="5330854"/>
              <a:ext cx="978429" cy="117484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9B7B91-42BA-AD59-E615-A842FBFA7A47}"/>
                </a:ext>
              </a:extLst>
            </p:cNvPr>
            <p:cNvSpPr txBox="1"/>
            <p:nvPr/>
          </p:nvSpPr>
          <p:spPr>
            <a:xfrm>
              <a:off x="6480096" y="5548043"/>
              <a:ext cx="300848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 kern="0" dirty="0">
                  <a:ln w="9525">
                    <a:noFill/>
                  </a:ln>
                  <a:solidFill>
                    <a:srgbClr val="BE5108"/>
                  </a:solidFill>
                  <a:latin typeface="Spoqa Han Sans Neo Medium" pitchFamily="50" charset="-128"/>
                  <a:ea typeface="Spoqa Han Sans Neo Medium" pitchFamily="50" charset="-128"/>
                </a:rPr>
                <a:t>불타는</a:t>
              </a:r>
              <a:r>
                <a:rPr lang="ko-KR" altLang="en-US" sz="36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 조회수</a:t>
              </a:r>
              <a:endParaRPr lang="en-US" altLang="ko-KR" sz="36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7FFA56E-93FE-F7CB-FF55-D2CDF0C7C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000"/>
                      </a14:imgEffect>
                      <a14:imgEffect>
                        <a14:saturation sat="400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5423" y="5318582"/>
              <a:ext cx="978429" cy="1174849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52111D-B977-2543-C70C-451489FB3A89}"/>
              </a:ext>
            </a:extLst>
          </p:cNvPr>
          <p:cNvGrpSpPr/>
          <p:nvPr/>
        </p:nvGrpSpPr>
        <p:grpSpPr>
          <a:xfrm>
            <a:off x="5295901" y="5301491"/>
            <a:ext cx="5473472" cy="1434554"/>
            <a:chOff x="5295901" y="5390391"/>
            <a:chExt cx="5473472" cy="1434554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21F9609-FFA1-0018-AA7A-CC3E8D576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434" b="95181" l="10000" r="93200">
                          <a14:foregroundMark x1="24400" y1="27711" x2="24400" y2="27711"/>
                          <a14:foregroundMark x1="30800" y1="39357" x2="30800" y2="39357"/>
                          <a14:foregroundMark x1="48000" y1="31325" x2="48000" y2="31325"/>
                          <a14:foregroundMark x1="35600" y1="85944" x2="35600" y2="85944"/>
                          <a14:foregroundMark x1="23600" y1="91968" x2="23600" y2="91968"/>
                          <a14:foregroundMark x1="24800" y1="93976" x2="57200" y2="91165"/>
                          <a14:foregroundMark x1="21200" y1="93173" x2="54400" y2="95181"/>
                          <a14:foregroundMark x1="54400" y1="95181" x2="58400" y2="93574"/>
                          <a14:foregroundMark x1="28800" y1="79116" x2="32800" y2="90361"/>
                          <a14:foregroundMark x1="31600" y1="8835" x2="31600" y2="8835"/>
                          <a14:foregroundMark x1="66000" y1="11647" x2="66000" y2="11647"/>
                          <a14:foregroundMark x1="93200" y1="39759" x2="93200" y2="39759"/>
                          <a14:foregroundMark x1="63200" y1="16466" x2="63200" y2="16466"/>
                          <a14:foregroundMark x1="27600" y1="38554" x2="36400" y2="38554"/>
                          <a14:foregroundMark x1="10800" y1="40964" x2="10800" y2="40964"/>
                          <a14:foregroundMark x1="10000" y1="41365" x2="10000" y2="413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29058" y="5390391"/>
              <a:ext cx="1440315" cy="143455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D4972C-006A-5DB6-EEC5-34B5AED5B63C}"/>
                </a:ext>
              </a:extLst>
            </p:cNvPr>
            <p:cNvSpPr txBox="1"/>
            <p:nvPr/>
          </p:nvSpPr>
          <p:spPr>
            <a:xfrm>
              <a:off x="5295901" y="5845520"/>
              <a:ext cx="39827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골때리는 구독자들</a:t>
              </a:r>
              <a:r>
                <a:rPr lang="en-US" altLang="ko-KR" sz="36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8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2" descr="더글로리 연진아 멋지다 대사 짤 밈 패러디">
            <a:extLst>
              <a:ext uri="{FF2B5EF4-FFF2-40B4-BE49-F238E27FC236}">
                <a16:creationId xmlns:a16="http://schemas.microsoft.com/office/drawing/2014/main" id="{F01AA552-4636-FEB7-1107-4D05950E56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4" name="그림 3" descr="사람, 실내이(가) 표시된 사진&#10;&#10;자동 생성된 설명">
            <a:extLst>
              <a:ext uri="{FF2B5EF4-FFF2-40B4-BE49-F238E27FC236}">
                <a16:creationId xmlns:a16="http://schemas.microsoft.com/office/drawing/2014/main" id="{E66F7CEF-9295-9E42-5AE3-1212EEECC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80" y="1142998"/>
            <a:ext cx="11601838" cy="5504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2FF2E-0F2E-5588-B848-9971F4C8DFCA}"/>
              </a:ext>
            </a:extLst>
          </p:cNvPr>
          <p:cNvSpPr txBox="1"/>
          <p:nvPr/>
        </p:nvSpPr>
        <p:spPr>
          <a:xfrm>
            <a:off x="3138487" y="5391836"/>
            <a:ext cx="5915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kern="0" dirty="0">
                <a:ln w="9525">
                  <a:noFill/>
                </a:ln>
                <a:solidFill>
                  <a:schemeClr val="bg1"/>
                </a:solidFill>
                <a:effectLst>
                  <a:outerShdw blurRad="63500" dist="12700" dir="5400000" algn="ctr" rotWithShape="0">
                    <a:srgbClr val="000000">
                      <a:alpha val="99000"/>
                    </a:srgbClr>
                  </a:outerShdw>
                </a:effectLst>
                <a:latin typeface="Spoqa Han Sans Neo Medium" pitchFamily="50" charset="-128"/>
                <a:ea typeface="Spoqa Han Sans Neo Medium" pitchFamily="50" charset="-128"/>
              </a:rPr>
              <a:t>낚시 기사 멋지다</a:t>
            </a:r>
            <a:r>
              <a:rPr lang="en-US" altLang="ko-KR" sz="3600" kern="0" dirty="0">
                <a:ln w="9525">
                  <a:noFill/>
                </a:ln>
                <a:solidFill>
                  <a:schemeClr val="bg1"/>
                </a:solidFill>
                <a:effectLst>
                  <a:outerShdw blurRad="63500" dist="12700" dir="5400000" algn="ctr" rotWithShape="0">
                    <a:srgbClr val="000000">
                      <a:alpha val="99000"/>
                    </a:srgbClr>
                  </a:outerShdw>
                </a:effectLst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sz="3600" kern="0" dirty="0">
                <a:ln w="9525">
                  <a:noFill/>
                </a:ln>
                <a:solidFill>
                  <a:schemeClr val="bg1"/>
                </a:solidFill>
                <a:effectLst>
                  <a:outerShdw blurRad="63500" dist="12700" dir="5400000" algn="ctr" rotWithShape="0">
                    <a:srgbClr val="000000">
                      <a:alpha val="99000"/>
                    </a:srgbClr>
                  </a:outerShdw>
                </a:effectLst>
                <a:latin typeface="Spoqa Han Sans Neo Medium" pitchFamily="50" charset="-128"/>
                <a:ea typeface="Spoqa Han Sans Neo Medium" pitchFamily="50" charset="-128"/>
              </a:rPr>
              <a:t>연진아</a:t>
            </a:r>
            <a:r>
              <a:rPr lang="en-US" altLang="ko-KR" sz="3600" kern="0" dirty="0">
                <a:ln w="9525">
                  <a:noFill/>
                </a:ln>
                <a:solidFill>
                  <a:schemeClr val="bg1"/>
                </a:solidFill>
                <a:effectLst>
                  <a:outerShdw blurRad="63500" dist="12700" dir="5400000" algn="ctr" rotWithShape="0">
                    <a:srgbClr val="000000">
                      <a:alpha val="99000"/>
                    </a:srgbClr>
                  </a:outerShdw>
                </a:effectLst>
                <a:latin typeface="Spoqa Han Sans Neo Medium" pitchFamily="50" charset="-128"/>
                <a:ea typeface="Spoqa Han Sans Neo Medium" pitchFamily="50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10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</TotalTime>
  <Words>1644</Words>
  <Application>Microsoft Office PowerPoint</Application>
  <PresentationFormat>와이드스크린</PresentationFormat>
  <Paragraphs>208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Spoqa Han Sans Neo Medium</vt:lpstr>
      <vt:lpstr>Spoqa Han Sans Neo</vt:lpstr>
      <vt:lpstr>맑은 고딕</vt:lpstr>
      <vt:lpstr>Arial</vt:lpstr>
      <vt:lpstr>Josefin Sans</vt:lpstr>
      <vt:lpstr>Spoqa Han Sans Neo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강주형</dc:creator>
  <cp:lastModifiedBy>강주형</cp:lastModifiedBy>
  <cp:revision>374</cp:revision>
  <dcterms:created xsi:type="dcterms:W3CDTF">2023-03-02T00:13:05Z</dcterms:created>
  <dcterms:modified xsi:type="dcterms:W3CDTF">2023-03-17T01:45:58Z</dcterms:modified>
</cp:coreProperties>
</file>